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87"/>
  </p:notesMasterIdLst>
  <p:handoutMasterIdLst>
    <p:handoutMasterId r:id="rId88"/>
  </p:handoutMasterIdLst>
  <p:sldIdLst>
    <p:sldId id="256" r:id="rId2"/>
    <p:sldId id="1259" r:id="rId3"/>
    <p:sldId id="1262" r:id="rId4"/>
    <p:sldId id="1253" r:id="rId5"/>
    <p:sldId id="448" r:id="rId6"/>
    <p:sldId id="1256" r:id="rId7"/>
    <p:sldId id="1254" r:id="rId8"/>
    <p:sldId id="1255" r:id="rId9"/>
    <p:sldId id="450" r:id="rId10"/>
    <p:sldId id="449" r:id="rId11"/>
    <p:sldId id="1257" r:id="rId12"/>
    <p:sldId id="1264" r:id="rId13"/>
    <p:sldId id="491" r:id="rId14"/>
    <p:sldId id="492" r:id="rId15"/>
    <p:sldId id="1265" r:id="rId16"/>
    <p:sldId id="463" r:id="rId17"/>
    <p:sldId id="511" r:id="rId18"/>
    <p:sldId id="1263" r:id="rId19"/>
    <p:sldId id="451" r:id="rId20"/>
    <p:sldId id="258" r:id="rId21"/>
    <p:sldId id="464" r:id="rId22"/>
    <p:sldId id="504" r:id="rId23"/>
    <p:sldId id="466" r:id="rId24"/>
    <p:sldId id="1258" r:id="rId25"/>
    <p:sldId id="490" r:id="rId26"/>
    <p:sldId id="483" r:id="rId27"/>
    <p:sldId id="495" r:id="rId28"/>
    <p:sldId id="1261" r:id="rId29"/>
    <p:sldId id="1260" r:id="rId30"/>
    <p:sldId id="524" r:id="rId31"/>
    <p:sldId id="468" r:id="rId32"/>
    <p:sldId id="493" r:id="rId33"/>
    <p:sldId id="469" r:id="rId34"/>
    <p:sldId id="484" r:id="rId35"/>
    <p:sldId id="508" r:id="rId36"/>
    <p:sldId id="505" r:id="rId37"/>
    <p:sldId id="506" r:id="rId38"/>
    <p:sldId id="507" r:id="rId39"/>
    <p:sldId id="487" r:id="rId40"/>
    <p:sldId id="525" r:id="rId41"/>
    <p:sldId id="526" r:id="rId42"/>
    <p:sldId id="527" r:id="rId43"/>
    <p:sldId id="528" r:id="rId44"/>
    <p:sldId id="1235" r:id="rId45"/>
    <p:sldId id="1240" r:id="rId46"/>
    <p:sldId id="488" r:id="rId47"/>
    <p:sldId id="453" r:id="rId48"/>
    <p:sldId id="780" r:id="rId49"/>
    <p:sldId id="1071" r:id="rId50"/>
    <p:sldId id="455" r:id="rId51"/>
    <p:sldId id="1241" r:id="rId52"/>
    <p:sldId id="457" r:id="rId53"/>
    <p:sldId id="458" r:id="rId54"/>
    <p:sldId id="459" r:id="rId55"/>
    <p:sldId id="460" r:id="rId56"/>
    <p:sldId id="461" r:id="rId57"/>
    <p:sldId id="462" r:id="rId58"/>
    <p:sldId id="1242" r:id="rId59"/>
    <p:sldId id="1244" r:id="rId60"/>
    <p:sldId id="465" r:id="rId61"/>
    <p:sldId id="1245" r:id="rId62"/>
    <p:sldId id="467" r:id="rId63"/>
    <p:sldId id="1266" r:id="rId64"/>
    <p:sldId id="1246" r:id="rId65"/>
    <p:sldId id="1247" r:id="rId66"/>
    <p:sldId id="470" r:id="rId67"/>
    <p:sldId id="485" r:id="rId68"/>
    <p:sldId id="472" r:id="rId69"/>
    <p:sldId id="471" r:id="rId70"/>
    <p:sldId id="474" r:id="rId71"/>
    <p:sldId id="480" r:id="rId72"/>
    <p:sldId id="1248" r:id="rId73"/>
    <p:sldId id="1236" r:id="rId74"/>
    <p:sldId id="497" r:id="rId75"/>
    <p:sldId id="1250" r:id="rId76"/>
    <p:sldId id="494" r:id="rId77"/>
    <p:sldId id="1251" r:id="rId78"/>
    <p:sldId id="1274" r:id="rId79"/>
    <p:sldId id="1267" r:id="rId80"/>
    <p:sldId id="1268" r:id="rId81"/>
    <p:sldId id="1269" r:id="rId82"/>
    <p:sldId id="1270" r:id="rId83"/>
    <p:sldId id="1271" r:id="rId84"/>
    <p:sldId id="1273" r:id="rId85"/>
    <p:sldId id="1272" r:id="rId8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53" d="100"/>
          <a:sy n="53" d="100"/>
        </p:scale>
        <p:origin x="1112" y="3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38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10C925C-6655-4E88-D6B3-FFAAEDD93D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F5BCBBE-F49D-1C0D-AA02-3E81B6F2E5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C82A8-9DD9-419E-929B-1DA5A98994BE}" type="datetimeFigureOut">
              <a:rPr lang="zh-CN" altLang="en-US" smtClean="0"/>
              <a:t>2022/10/19</a:t>
            </a:fld>
            <a:endParaRPr lang="zh-CN" altLang="en-US"/>
          </a:p>
        </p:txBody>
      </p:sp>
      <p:sp>
        <p:nvSpPr>
          <p:cNvPr id="4" name="页脚占位符 3">
            <a:extLst>
              <a:ext uri="{FF2B5EF4-FFF2-40B4-BE49-F238E27FC236}">
                <a16:creationId xmlns:a16="http://schemas.microsoft.com/office/drawing/2014/main" id="{09C6F66B-3F46-2C88-7933-EE14F94866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034DAF1-3C20-DCD1-A021-3A3E36387C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DB29DB-0B24-4299-9206-A2B1985AF01F}" type="slidenum">
              <a:rPr lang="zh-CN" altLang="en-US" smtClean="0"/>
              <a:t>‹#›</a:t>
            </a:fld>
            <a:endParaRPr lang="zh-CN" altLang="en-US"/>
          </a:p>
        </p:txBody>
      </p:sp>
    </p:spTree>
    <p:extLst>
      <p:ext uri="{BB962C8B-B14F-4D97-AF65-F5344CB8AC3E}">
        <p14:creationId xmlns:p14="http://schemas.microsoft.com/office/powerpoint/2010/main" val="17852971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3-22T14:38:01.536"/>
    </inkml:context>
    <inkml:brush xml:id="br0">
      <inkml:brushProperty name="width" value="0.05292" units="cm"/>
      <inkml:brushProperty name="height" value="0.05292" units="cm"/>
      <inkml:brushProperty name="color" value="#FF0000"/>
    </inkml:brush>
  </inkml:definitions>
  <inkml:trace contextRef="#ctx0" brushRef="#br0">27454 2085 403 0,'0'0'36'3,"0"-10"-36"-3,0 3 0 0,0-7 0 0,0 0 121 1,-4 7 18 3,0-4 3-4,4 8 1 10,0-1-83-10,0-6-16 136,0 10-3-136,0 0-1 0,4-4-25 0,-4 1-6 0,-4 3-1 0,4-11 0 1,0 11 0-1,0 0 0 0,0 0 0 0,0 0 0 0,0 0-19 0,0 0-4 0,0 0-1 0,0 0 0 0</inkml:trace>
  <inkml:trace contextRef="#ctx0" brushRef="#br0" timeOffset="1644">27351 1886 633 0,'0'0'56'2,"-11"-10"-44"-2,7 3-12 0,-4-4 0 7,8 11 116-7,0 0 20 8,-8-7 5-8,8 7 1 7,0 0-71-7,0 0-15 11,-4-7-2-10,4 7-1 2,0 0-20-3,0 0-4 7,-4-7-1-7,4 7 0 9,0 0-11-9,0 0-2 7,0 0-1-7,0 0 0 8,0 0-5-8,0 0-1 5,0 0 0-5,0 0 0 11,0 0-8-10,0 0 0 3,0 0 0-4,0 0 0 12,0 0 0-12,0 0 0 3,0 0 0-3,0 0 0 8,0 0 0-8,0 0 0 8,0 0 0-8,0 0 0 19,0 0-20-18,0 0-10-1,0 0-2 0</inkml:trace>
  <inkml:trace contextRef="#ctx0" brushRef="#br0" timeOffset="2397">27002 1987 1130 0,'0'0'50'1,"0"0"10"-1,0 0-48 0,0-7-12 0,4 0 0 0,-4 7 0 5,7-7 65-4,-3 0 11 10,4 4 1-11,0-11 1 3,0 10-22-2,-4-6-4 5,-4 10 0-6,0 0-1 8,8-7-27-7,-8 7-4 5,0 0-2-6,4-11 0 9,3 8 0-9,-7 3 0 6,0 0 0-6,0 0 0 12,0 0 2-12,0 0 0 9,0 0 0-9,0 0 0 6,4-4-20-5,-4 4 0 4,0 0 0-5,0 0 0 9,0 0 9-9,0 0-1 6,0 0-8-6,0 0 12 8,0 0-12-8,0 0 0 10,0-10 0-10,0 10 0 4,0 0 0-4,0 0-8 12,0 0 8-12,0 0-809 5</inkml:trace>
  <inkml:trace contextRef="#ctx0" brushRef="#br0" timeOffset="3112">27308 1903 1036 0,'0'0'46'1,"-8"-6"10"-1,8 6-45 0,-8-7-11 4,1 3 0-4,7 4 0 7,0 0 72-7,0 0 12 8,0 0 2-8,0 0 1 8,0 0-67-8,0 0-12 9,0 0-8-9,0 0 8 5,0 0-8-5,0 0 0 10,0 0-8-10,0 0 8 5,0 0-11-5,0 0 11 8,0 0-13-8,0 0 5 27,0 0-34-26,0 0-6 1,0 0-2 6,0 0-489-7</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3-22T14:38:01.536"/>
    </inkml:context>
    <inkml:brush xml:id="br0">
      <inkml:brushProperty name="width" value="0.05292" units="cm"/>
      <inkml:brushProperty name="height" value="0.05292" units="cm"/>
      <inkml:brushProperty name="color" value="#FF0000"/>
    </inkml:brush>
  </inkml:definitions>
  <inkml:trace contextRef="#ctx0" brushRef="#br0">27454 2085 403 0,'0'0'36'3,"0"-10"-36"-3,0 3 0 0,0-7 0 0,0 0 121 1,-4 7 18 3,0-4 3-4,4 8 1 10,0-1-83-10,0-6-16 136,0 10-3-136,0 0-1 0,4-4-25 0,-4 1-6 0,-4 3-1 0,4-11 0 1,0 11 0-1,0 0 0 0,0 0 0 0,0 0 0 0,0 0-19 0,0 0-4 0,0 0-1 0,0 0 0 0</inkml:trace>
  <inkml:trace contextRef="#ctx0" brushRef="#br0" timeOffset="1644">27351 1886 633 0,'0'0'56'2,"-11"-10"-44"-2,7 3-12 0,-4-4 0 7,8 11 116-7,0 0 20 8,-8-7 5-8,8 7 1 7,0 0-71-7,0 0-15 11,-4-7-2-10,4 7-1 2,0 0-20-3,0 0-4 7,-4-7-1-7,4 7 0 9,0 0-11-9,0 0-2 7,0 0-1-7,0 0 0 8,0 0-5-8,0 0-1 5,0 0 0-5,0 0 0 11,0 0-8-10,0 0 0 3,0 0 0-4,0 0 0 12,0 0 0-12,0 0 0 3,0 0 0-3,0 0 0 8,0 0 0-8,0 0 0 8,0 0 0-8,0 0 0 19,0 0-20-18,0 0-10-1,0 0-2 0</inkml:trace>
  <inkml:trace contextRef="#ctx0" brushRef="#br0" timeOffset="2397">27002 1987 1130 0,'0'0'50'1,"0"0"10"-1,0 0-48 0,0-7-12 0,4 0 0 0,-4 7 0 5,7-7 65-4,-3 0 11 10,4 4 1-11,0-11 1 3,0 10-22-2,-4-6-4 5,-4 10 0-6,0 0-1 8,8-7-27-7,-8 7-4 5,0 0-2-6,4-11 0 9,3 8 0-9,-7 3 0 6,0 0 0-6,0 0 0 12,0 0 2-12,0 0 0 9,0 0 0-9,0 0 0 6,4-4-20-5,-4 4 0 4,0 0 0-5,0 0 0 9,0 0 9-9,0 0-1 6,0 0-8-6,0 0 12 8,0 0-12-8,0 0 0 10,0-10 0-10,0 10 0 4,0 0 0-4,0 0-8 12,0 0 8-12,0 0-809 5</inkml:trace>
  <inkml:trace contextRef="#ctx0" brushRef="#br0" timeOffset="3112">27308 1903 1036 0,'0'0'46'1,"-8"-6"10"-1,8 6-45 0,-8-7-11 4,1 3 0-4,7 4 0 7,0 0 72-7,0 0 12 8,0 0 2-8,0 0 1 8,0 0-67-8,0 0-12 9,0 0-8-9,0 0 8 5,0 0-8-5,0 0 0 10,0 0-8-10,0 0 8 5,0 0-11-5,0 0 11 8,0 0-13-8,0 0 5 27,0 0-34-26,0 0-6 1,0 0-2 6,0 0-489-7</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3-22T14:38:01.536"/>
    </inkml:context>
    <inkml:brush xml:id="br0">
      <inkml:brushProperty name="width" value="0.05292" units="cm"/>
      <inkml:brushProperty name="height" value="0.05292" units="cm"/>
      <inkml:brushProperty name="color" value="#FF0000"/>
    </inkml:brush>
  </inkml:definitions>
  <inkml:trace contextRef="#ctx0" brushRef="#br0">27454 2085 403 0,'0'0'36'3,"0"-10"-36"-3,0 3 0 0,0-7 0 0,0 0 121 1,-4 7 18 3,0-4 3-4,4 8 1 10,0-1-83-10,0-6-16 136,0 10-3-136,0 0-1 0,4-4-25 0,-4 1-6 0,-4 3-1 0,4-11 0 1,0 11 0-1,0 0 0 0,0 0 0 0,0 0 0 0,0 0-19 0,0 0-4 0,0 0-1 0,0 0 0 0</inkml:trace>
  <inkml:trace contextRef="#ctx0" brushRef="#br0" timeOffset="1644">27351 1886 633 0,'0'0'56'2,"-11"-10"-44"-2,7 3-12 0,-4-4 0 7,8 11 116-7,0 0 20 8,-8-7 5-8,8 7 1 7,0 0-71-7,0 0-15 11,-4-7-2-10,4 7-1 2,0 0-20-3,0 0-4 7,-4-7-1-7,4 7 0 9,0 0-11-9,0 0-2 7,0 0-1-7,0 0 0 8,0 0-5-8,0 0-1 5,0 0 0-5,0 0 0 11,0 0-8-10,0 0 0 3,0 0 0-4,0 0 0 12,0 0 0-12,0 0 0 3,0 0 0-3,0 0 0 8,0 0 0-8,0 0 0 8,0 0 0-8,0 0 0 19,0 0-20-18,0 0-10-1,0 0-2 0</inkml:trace>
  <inkml:trace contextRef="#ctx0" brushRef="#br0" timeOffset="2397">27002 1987 1130 0,'0'0'50'1,"0"0"10"-1,0 0-48 0,0-7-12 0,4 0 0 0,-4 7 0 5,7-7 65-4,-3 0 11 10,4 4 1-11,0-11 1 3,0 10-22-2,-4-6-4 5,-4 10 0-6,0 0-1 8,8-7-27-7,-8 7-4 5,0 0-2-6,4-11 0 9,3 8 0-9,-7 3 0 6,0 0 0-6,0 0 0 12,0 0 2-12,0 0 0 9,0 0 0-9,0 0 0 6,4-4-20-5,-4 4 0 4,0 0 0-5,0 0 0 9,0 0 9-9,0 0-1 6,0 0-8-6,0 0 12 8,0 0-12-8,0 0 0 10,0-10 0-10,0 10 0 4,0 0 0-4,0 0-8 12,0 0 8-12,0 0-809 5</inkml:trace>
  <inkml:trace contextRef="#ctx0" brushRef="#br0" timeOffset="3112">27308 1903 1036 0,'0'0'46'1,"-8"-6"10"-1,8 6-45 0,-8-7-11 4,1 3 0-4,7 4 0 7,0 0 72-7,0 0 12 8,0 0 2-8,0 0 1 8,0 0-67-8,0 0-12 9,0 0-8-9,0 0 8 5,0 0-8-5,0 0 0 10,0 0-8-10,0 0 8 5,0 0-11-5,0 0 11 8,0 0-13-8,0 0 5 27,0 0-34-26,0 0-6 1,0 0-2 6,0 0-489-7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17T07:35:38.895"/>
    </inkml:context>
    <inkml:brush xml:id="br0">
      <inkml:brushProperty name="width" value="0.05" units="cm"/>
      <inkml:brushProperty name="height" value="0.05" units="cm"/>
      <inkml:brushProperty name="color" value="#FF0066"/>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8-17T07:35:43.661"/>
    </inkml:context>
    <inkml:brush xml:id="br0">
      <inkml:brushProperty name="width" value="0.05" units="cm"/>
      <inkml:brushProperty name="height" value="0.05" units="cm"/>
      <inkml:brushProperty name="color" value="#FF0066"/>
    </inkml:brush>
  </inkml:definitions>
  <inkml:trace contextRef="#ctx0" brushRef="#br0">33 43 1024 0 0,'-33'-42'0'0'0</inkml:trace>
</inkml:ink>
</file>

<file path=ppt/ink/ink6.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0-03-07T16:12:10.577"/>
    </inkml:context>
    <inkml:brush xml:id="br0">
      <inkml:brushProperty name="width" value="0.05292" units="cm"/>
      <inkml:brushProperty name="height" value="0.05292" units="cm"/>
      <inkml:brushProperty name="color" value="#FF0000"/>
    </inkml:brush>
  </inkml:definitions>
  <inkml:trace contextRef="#ctx0" brushRef="#br0">11004 3924 0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10/19/2022</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这里的数学公式指的是一个非常明确的数学公式吗？</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3519114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48</a:t>
            </a:fld>
            <a:endParaRPr lang="en-US" altLang="zh-CN"/>
          </a:p>
        </p:txBody>
      </p:sp>
    </p:spTree>
    <p:extLst>
      <p:ext uri="{BB962C8B-B14F-4D97-AF65-F5344CB8AC3E}">
        <p14:creationId xmlns:p14="http://schemas.microsoft.com/office/powerpoint/2010/main" val="213977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画图多个卷积核</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51</a:t>
            </a:fld>
            <a:endParaRPr lang="en-US" altLang="zh-CN"/>
          </a:p>
        </p:txBody>
      </p:sp>
    </p:spTree>
    <p:extLst>
      <p:ext uri="{BB962C8B-B14F-4D97-AF65-F5344CB8AC3E}">
        <p14:creationId xmlns:p14="http://schemas.microsoft.com/office/powerpoint/2010/main" val="178478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这是最复杂的一个情形，几乎很多实际应用都可以对应到这个问题上</a:t>
            </a:r>
            <a:r>
              <a:rPr lang="en-US" altLang="zh-CN" dirty="0"/>
              <a:t>, </a:t>
            </a:r>
            <a:r>
              <a:rPr lang="zh-CN" altLang="en-US" dirty="0"/>
              <a:t>都是在做这样一件事</a:t>
            </a:r>
            <a:endParaRPr lang="en-US" altLang="zh-CN" dirty="0"/>
          </a:p>
          <a:p>
            <a:r>
              <a:rPr lang="en-US" altLang="zh-CN" dirty="0"/>
              <a:t>1)</a:t>
            </a:r>
            <a:r>
              <a:rPr lang="zh-CN" altLang="en-US" dirty="0"/>
              <a:t>输入对应着</a:t>
            </a:r>
            <a:r>
              <a:rPr lang="en-US" altLang="zh-CN" dirty="0" err="1"/>
              <a:t>rgb</a:t>
            </a:r>
            <a:r>
              <a:rPr lang="zh-CN" altLang="en-US" dirty="0"/>
              <a:t>图片</a:t>
            </a:r>
            <a:endParaRPr lang="en-US" altLang="zh-CN" dirty="0"/>
          </a:p>
          <a:p>
            <a:r>
              <a:rPr lang="en-US" altLang="zh-CN" dirty="0"/>
              <a:t>2</a:t>
            </a:r>
            <a:r>
              <a:rPr lang="zh-CN" altLang="en-US" dirty="0"/>
              <a:t>）一旦输入的特征图个数是多个，这个时候每一组</a:t>
            </a:r>
            <a:r>
              <a:rPr lang="en-US" altLang="zh-CN" dirty="0"/>
              <a:t>filter</a:t>
            </a:r>
            <a:r>
              <a:rPr lang="zh-CN" altLang="en-US" dirty="0"/>
              <a:t>就应该是多个，而这里有两组</a:t>
            </a:r>
            <a:r>
              <a:rPr lang="en-US" altLang="zh-CN" dirty="0"/>
              <a:t>filter</a:t>
            </a:r>
          </a:p>
          <a:p>
            <a:r>
              <a:rPr lang="en-US" altLang="zh-CN" dirty="0"/>
              <a:t>3</a:t>
            </a:r>
            <a:r>
              <a:rPr lang="zh-CN" altLang="en-US" dirty="0"/>
              <a:t>）输入是三个特征图，输出为两个特征图，那么我们同样看看每个特征图怎么计算的。</a:t>
            </a:r>
            <a:endParaRPr lang="en-US" altLang="zh-CN" dirty="0"/>
          </a:p>
          <a:p>
            <a:endParaRPr lang="en-US" altLang="zh-CN" dirty="0"/>
          </a:p>
          <a:p>
            <a:r>
              <a:rPr lang="zh-CN" altLang="en-US" dirty="0"/>
              <a:t>至此，我们应该知道，卷积到底是在做一件怎么样的事情，任意给你一张图片你应该知道卷积是在做什么？</a:t>
            </a:r>
          </a:p>
        </p:txBody>
      </p:sp>
      <p:sp>
        <p:nvSpPr>
          <p:cNvPr id="4" name="灯片编号占位符 3"/>
          <p:cNvSpPr>
            <a:spLocks noGrp="1"/>
          </p:cNvSpPr>
          <p:nvPr>
            <p:ph type="sldNum" sz="quarter" idx="10"/>
          </p:nvPr>
        </p:nvSpPr>
        <p:spPr/>
        <p:txBody>
          <a:bodyPr/>
          <a:lstStyle/>
          <a:p>
            <a:fld id="{0C3F774B-4E1F-4D7D-AAFD-CB3C89EA20A4}" type="slidenum">
              <a:rPr lang="zh-CN" altLang="en-US" smtClean="0"/>
              <a:t>53</a:t>
            </a:fld>
            <a:endParaRPr lang="zh-CN" altLang="en-US"/>
          </a:p>
        </p:txBody>
      </p:sp>
    </p:spTree>
    <p:extLst>
      <p:ext uri="{BB962C8B-B14F-4D97-AF65-F5344CB8AC3E}">
        <p14:creationId xmlns:p14="http://schemas.microsoft.com/office/powerpoint/2010/main" val="302808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57</a:t>
            </a:fld>
            <a:endParaRPr lang="en-US" altLang="zh-CN"/>
          </a:p>
        </p:txBody>
      </p:sp>
    </p:spTree>
    <p:extLst>
      <p:ext uri="{BB962C8B-B14F-4D97-AF65-F5344CB8AC3E}">
        <p14:creationId xmlns:p14="http://schemas.microsoft.com/office/powerpoint/2010/main" val="143875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输入层：输入图像大小为 </a:t>
            </a:r>
            <a:r>
              <a:rPr lang="en-US" altLang="zh-CN" dirty="0"/>
              <a:t>32 × 32 = 1024</a:t>
            </a:r>
            <a:r>
              <a:rPr lang="zh-CN" altLang="en-US" dirty="0"/>
              <a:t>。</a:t>
            </a:r>
          </a:p>
          <a:p>
            <a:r>
              <a:rPr lang="en-US" altLang="zh-CN" dirty="0"/>
              <a:t>C1 </a:t>
            </a:r>
            <a:r>
              <a:rPr lang="zh-CN" altLang="en-US" dirty="0"/>
              <a:t>层：这一层是卷积层。滤波器的大小是 </a:t>
            </a:r>
            <a:r>
              <a:rPr lang="en-US" altLang="zh-CN" dirty="0"/>
              <a:t>5×5 = 25</a:t>
            </a:r>
            <a:r>
              <a:rPr lang="zh-CN" altLang="en-US" dirty="0"/>
              <a:t>，共有 </a:t>
            </a:r>
            <a:r>
              <a:rPr lang="en-US" altLang="zh-CN" dirty="0"/>
              <a:t>6 </a:t>
            </a:r>
            <a:r>
              <a:rPr lang="zh-CN" altLang="en-US" dirty="0"/>
              <a:t>个滤</a:t>
            </a:r>
          </a:p>
          <a:p>
            <a:r>
              <a:rPr lang="zh-CN" altLang="en-US" dirty="0"/>
              <a:t>波器。得到 </a:t>
            </a:r>
            <a:r>
              <a:rPr lang="en-US" altLang="zh-CN" dirty="0"/>
              <a:t>6 </a:t>
            </a:r>
            <a:r>
              <a:rPr lang="zh-CN" altLang="en-US" dirty="0"/>
              <a:t>组大小为 </a:t>
            </a:r>
            <a:r>
              <a:rPr lang="en-US" altLang="zh-CN" dirty="0"/>
              <a:t>28 × 28 = 784 </a:t>
            </a:r>
            <a:r>
              <a:rPr lang="zh-CN" altLang="en-US" dirty="0"/>
              <a:t>的特征映射。因此，</a:t>
            </a:r>
            <a:r>
              <a:rPr lang="en-US" altLang="zh-CN" dirty="0"/>
              <a:t>C1 </a:t>
            </a:r>
            <a:r>
              <a:rPr lang="zh-CN" altLang="en-US" dirty="0"/>
              <a:t>层的</a:t>
            </a:r>
          </a:p>
          <a:p>
            <a:r>
              <a:rPr lang="zh-CN" altLang="en-US" dirty="0"/>
              <a:t>神经元个数为 </a:t>
            </a:r>
            <a:r>
              <a:rPr lang="en-US" altLang="zh-CN" dirty="0"/>
              <a:t>6 × 784 = 4,704</a:t>
            </a:r>
            <a:r>
              <a:rPr lang="zh-CN" altLang="en-US" dirty="0"/>
              <a:t>。可训练参数个数为</a:t>
            </a:r>
          </a:p>
          <a:p>
            <a:r>
              <a:rPr lang="en-US" altLang="zh-CN" dirty="0"/>
              <a:t>6 × 25 + 6 = 156</a:t>
            </a:r>
            <a:r>
              <a:rPr lang="zh-CN" altLang="en-US" dirty="0"/>
              <a:t>。连接数为 </a:t>
            </a:r>
            <a:r>
              <a:rPr lang="en-US" altLang="zh-CN" dirty="0"/>
              <a:t>156 × 784 = 122,304</a:t>
            </a:r>
            <a:r>
              <a:rPr lang="zh-CN" altLang="en-US" dirty="0"/>
              <a:t>（包括偏置在内，</a:t>
            </a:r>
          </a:p>
          <a:p>
            <a:r>
              <a:rPr lang="zh-CN" altLang="en-US" dirty="0"/>
              <a:t>下同）。</a:t>
            </a:r>
            <a:endParaRPr lang="en-US" altLang="zh-CN" dirty="0"/>
          </a:p>
          <a:p>
            <a:r>
              <a:rPr lang="en-US" altLang="zh-CN" dirty="0"/>
              <a:t>S2 </a:t>
            </a:r>
            <a:r>
              <a:rPr lang="zh-CN" altLang="en-US" dirty="0"/>
              <a:t>层：这一层为子采样层。由 </a:t>
            </a:r>
            <a:r>
              <a:rPr lang="en-US" altLang="zh-CN" dirty="0"/>
              <a:t>C1 </a:t>
            </a:r>
            <a:r>
              <a:rPr lang="zh-CN" altLang="en-US" dirty="0"/>
              <a:t>层每组特征映射中的 </a:t>
            </a:r>
            <a:r>
              <a:rPr lang="en-US" altLang="zh-CN" dirty="0"/>
              <a:t>2 × 2 </a:t>
            </a:r>
            <a:r>
              <a:rPr lang="zh-CN" altLang="en-US" dirty="0"/>
              <a:t>邻域</a:t>
            </a:r>
          </a:p>
          <a:p>
            <a:r>
              <a:rPr lang="zh-CN" altLang="en-US" dirty="0"/>
              <a:t>点次采样为 </a:t>
            </a:r>
            <a:r>
              <a:rPr lang="en-US" altLang="zh-CN" dirty="0"/>
              <a:t>1 </a:t>
            </a:r>
            <a:r>
              <a:rPr lang="zh-CN" altLang="en-US" dirty="0"/>
              <a:t>个点，也就是 </a:t>
            </a:r>
            <a:r>
              <a:rPr lang="en-US" altLang="zh-CN" dirty="0"/>
              <a:t>4 </a:t>
            </a:r>
            <a:r>
              <a:rPr lang="zh-CN" altLang="en-US" dirty="0"/>
              <a:t>个数的平均。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60</a:t>
            </a:fld>
            <a:endParaRPr lang="en-US" altLang="zh-CN"/>
          </a:p>
        </p:txBody>
      </p:sp>
    </p:spTree>
    <p:extLst>
      <p:ext uri="{BB962C8B-B14F-4D97-AF65-F5344CB8AC3E}">
        <p14:creationId xmlns:p14="http://schemas.microsoft.com/office/powerpoint/2010/main" val="50454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ILSVRC</a:t>
            </a:r>
            <a:r>
              <a:rPr lang="zh-CN" altLang="en-US"/>
              <a:t>（</a:t>
            </a:r>
            <a:r>
              <a:rPr lang="en-US" altLang="zh-CN"/>
              <a:t>ImageNet Large Scale Visual Recognition Challenge</a:t>
            </a:r>
            <a:r>
              <a:rPr lang="zh-CN" altLang="en-US"/>
              <a:t>）是近年来机器视觉领域最受追捧也是最具权威的学术竞赛之一，代表了图像领域的最高水平。</a:t>
            </a:r>
          </a:p>
          <a:p>
            <a:r>
              <a:rPr lang="en-US" altLang="zh-CN"/>
              <a:t>ImageNet</a:t>
            </a:r>
            <a:r>
              <a:rPr lang="zh-CN" altLang="en-US"/>
              <a:t>数据集是</a:t>
            </a:r>
            <a:r>
              <a:rPr lang="en-US" altLang="zh-CN"/>
              <a:t>ILSVRC</a:t>
            </a:r>
            <a:r>
              <a:rPr lang="zh-CN" altLang="en-US"/>
              <a:t>竞赛使用的是数据集，由斯坦福大学李飞飞教授主导，包含了超过</a:t>
            </a:r>
            <a:r>
              <a:rPr lang="en-US" altLang="zh-CN"/>
              <a:t>1400</a:t>
            </a:r>
            <a:r>
              <a:rPr lang="zh-CN" altLang="en-US"/>
              <a:t>万张全尺寸的有标记图片。</a:t>
            </a:r>
            <a:r>
              <a:rPr lang="en-US" altLang="zh-CN"/>
              <a:t>ILSVRC</a:t>
            </a:r>
            <a:r>
              <a:rPr lang="zh-CN" altLang="en-US"/>
              <a:t>比赛会每年从</a:t>
            </a:r>
            <a:r>
              <a:rPr lang="en-US" altLang="zh-CN"/>
              <a:t>ImageNet</a:t>
            </a:r>
            <a:r>
              <a:rPr lang="zh-CN" altLang="en-US"/>
              <a:t>数据集中抽出部分样本，以</a:t>
            </a:r>
            <a:r>
              <a:rPr lang="en-US" altLang="zh-CN"/>
              <a:t>2012</a:t>
            </a:r>
            <a:r>
              <a:rPr lang="zh-CN" altLang="en-US"/>
              <a:t>年为例，比赛的训练集包含</a:t>
            </a:r>
            <a:r>
              <a:rPr lang="en-US" altLang="zh-CN"/>
              <a:t>1281167</a:t>
            </a:r>
            <a:r>
              <a:rPr lang="zh-CN" altLang="en-US"/>
              <a:t>张图片，验证集包含</a:t>
            </a:r>
            <a:r>
              <a:rPr lang="en-US" altLang="zh-CN"/>
              <a:t>50000</a:t>
            </a:r>
            <a:r>
              <a:rPr lang="zh-CN" altLang="en-US"/>
              <a:t>张图片，测试集为</a:t>
            </a:r>
            <a:r>
              <a:rPr lang="en-US" altLang="zh-CN"/>
              <a:t>100000</a:t>
            </a:r>
            <a:r>
              <a:rPr lang="zh-CN" altLang="en-US"/>
              <a:t>张图片。 </a:t>
            </a:r>
            <a:r>
              <a:rPr lang="en-US" altLang="zh-CN"/>
              <a:t>Top5</a:t>
            </a:r>
            <a:r>
              <a:rPr lang="zh-CN" altLang="en-US"/>
              <a:t>准确率。人类的平均水平是</a:t>
            </a:r>
            <a:r>
              <a:rPr lang="en-US" altLang="zh-CN"/>
              <a:t>5.1%</a:t>
            </a:r>
            <a:r>
              <a:rPr lang="zh-CN" altLang="en-US"/>
              <a:t>。</a:t>
            </a:r>
            <a:r>
              <a:rPr lang="en-US" altLang="zh-CN"/>
              <a:t>2016 </a:t>
            </a:r>
            <a:r>
              <a:rPr lang="zh-CN" altLang="en-US"/>
              <a:t>年 </a:t>
            </a:r>
            <a:r>
              <a:rPr lang="en-US" altLang="zh-CN"/>
              <a:t>ILSVRC </a:t>
            </a:r>
            <a:r>
              <a:rPr lang="zh-CN" altLang="en-US"/>
              <a:t>的图像识别错误率已经达到约 </a:t>
            </a:r>
            <a:r>
              <a:rPr lang="en-US" altLang="zh-CN"/>
              <a:t>2.9%</a:t>
            </a:r>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61</a:t>
            </a:fld>
            <a:endParaRPr lang="en-US" altLang="zh-CN"/>
          </a:p>
        </p:txBody>
      </p:sp>
    </p:spTree>
    <p:extLst>
      <p:ext uri="{BB962C8B-B14F-4D97-AF65-F5344CB8AC3E}">
        <p14:creationId xmlns:p14="http://schemas.microsoft.com/office/powerpoint/2010/main" val="371204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Example filters learned by </a:t>
            </a:r>
            <a:r>
              <a:rPr lang="en-US" altLang="zh-CN" sz="1200" b="0" i="0" kern="1200" dirty="0" err="1">
                <a:solidFill>
                  <a:schemeClr val="tx1"/>
                </a:solidFill>
                <a:effectLst/>
                <a:latin typeface="+mn-lt"/>
                <a:ea typeface="+mn-ea"/>
                <a:cs typeface="+mn-cs"/>
              </a:rPr>
              <a:t>Krizhevsky</a:t>
            </a:r>
            <a:r>
              <a:rPr lang="en-US" altLang="zh-CN" sz="1200" b="0" i="0" kern="1200" dirty="0">
                <a:solidFill>
                  <a:schemeClr val="tx1"/>
                </a:solidFill>
                <a:effectLst/>
                <a:latin typeface="+mn-lt"/>
                <a:ea typeface="+mn-ea"/>
                <a:cs typeface="+mn-cs"/>
              </a:rPr>
              <a:t> et al. Each of the 96 filters shown here is of size [11x11x3], and each one is shared by the 55*55 neurons in one depth slice. Notice that the parameter sharing assumption is relatively reasonable: If detecting a horizontal edge is important at some location in the image, it should intuitively be useful at some other location as well due to the translationally-invariant structure of images. There is therefore no need to relearn to detect a horizontal edge at every one of the 55*55 distinct locations in the </a:t>
            </a:r>
            <a:r>
              <a:rPr lang="en-US" altLang="zh-CN" sz="1200" b="0" i="0" kern="1200" dirty="0" err="1">
                <a:solidFill>
                  <a:schemeClr val="tx1"/>
                </a:solidFill>
                <a:effectLst/>
                <a:latin typeface="+mn-lt"/>
                <a:ea typeface="+mn-ea"/>
                <a:cs typeface="+mn-cs"/>
              </a:rPr>
              <a:t>Conv</a:t>
            </a:r>
            <a:r>
              <a:rPr lang="en-US" altLang="zh-CN" sz="1200" b="0" i="0" kern="1200" dirty="0">
                <a:solidFill>
                  <a:schemeClr val="tx1"/>
                </a:solidFill>
                <a:effectLst/>
                <a:latin typeface="+mn-lt"/>
                <a:ea typeface="+mn-ea"/>
                <a:cs typeface="+mn-cs"/>
              </a:rPr>
              <a:t> layer output volume.</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70</a:t>
            </a:fld>
            <a:endParaRPr lang="en-US" altLang="zh-CN"/>
          </a:p>
        </p:txBody>
      </p:sp>
    </p:spTree>
    <p:extLst>
      <p:ext uri="{BB962C8B-B14F-4D97-AF65-F5344CB8AC3E}">
        <p14:creationId xmlns:p14="http://schemas.microsoft.com/office/powerpoint/2010/main" val="2652031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https://mp.weixin.qq.com/s/uf1xAg3e1DGDAS7tDMG-KQ</a:t>
            </a:r>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78</a:t>
            </a:fld>
            <a:endParaRPr lang="en-US" altLang="zh-CN"/>
          </a:p>
        </p:txBody>
      </p:sp>
    </p:spTree>
    <p:extLst>
      <p:ext uri="{BB962C8B-B14F-4D97-AF65-F5344CB8AC3E}">
        <p14:creationId xmlns:p14="http://schemas.microsoft.com/office/powerpoint/2010/main" val="256675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79</a:t>
            </a:fld>
            <a:endParaRPr lang="en-US" altLang="zh-CN"/>
          </a:p>
        </p:txBody>
      </p:sp>
    </p:spTree>
    <p:extLst>
      <p:ext uri="{BB962C8B-B14F-4D97-AF65-F5344CB8AC3E}">
        <p14:creationId xmlns:p14="http://schemas.microsoft.com/office/powerpoint/2010/main" val="397771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82</a:t>
            </a:fld>
            <a:endParaRPr lang="en-US" altLang="zh-CN"/>
          </a:p>
        </p:txBody>
      </p:sp>
    </p:spTree>
    <p:extLst>
      <p:ext uri="{BB962C8B-B14F-4D97-AF65-F5344CB8AC3E}">
        <p14:creationId xmlns:p14="http://schemas.microsoft.com/office/powerpoint/2010/main" val="17565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a:t>细胞体（</a:t>
            </a:r>
            <a:r>
              <a:rPr lang="en-US" altLang="zh-CN" sz="1100"/>
              <a:t>Soma</a:t>
            </a:r>
            <a:r>
              <a:rPr lang="zh-CN" altLang="en-US" sz="1100"/>
              <a:t>）中的神经细胞膜上有各种受体和离子通道，胞膜的受体可与相应的化学物质神经递质结合，引起离子通透性及膜内外电位差发生改变，产生相应的生理活动：兴奋或抑制。</a:t>
            </a:r>
          </a:p>
          <a:p>
            <a:r>
              <a:rPr lang="zh-CN" altLang="en-US" sz="1100"/>
              <a:t>细胞突起是由细胞体延伸出来的细长部分，又可分为树突和轴突。</a:t>
            </a:r>
          </a:p>
          <a:p>
            <a:r>
              <a:rPr lang="zh-CN" altLang="en-US" sz="1100"/>
              <a:t>树突（</a:t>
            </a:r>
            <a:r>
              <a:rPr lang="en-US" altLang="zh-CN" sz="1100"/>
              <a:t>Dendrite</a:t>
            </a:r>
            <a:r>
              <a:rPr lang="zh-CN" altLang="en-US" sz="1100"/>
              <a:t>）可以接受刺激并将兴奋传入细胞体。每个神经元可以有一或多个树突。</a:t>
            </a:r>
          </a:p>
          <a:p>
            <a:r>
              <a:rPr lang="zh-CN" altLang="en-US" sz="1100"/>
              <a:t>轴突</a:t>
            </a:r>
            <a:r>
              <a:rPr lang="en-US" altLang="zh-CN" sz="1100"/>
              <a:t>(Axons)</a:t>
            </a:r>
            <a:r>
              <a:rPr lang="zh-CN" altLang="en-US" sz="1100"/>
              <a:t>可以把兴奋从胞体传送到另一个神经元或其他组织。每个神经元只有一个轴突。</a:t>
            </a:r>
            <a:endParaRPr lang="zh-CN" altLang="en-US" sz="1100"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1170316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观看视频</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1352992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30617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神经网络的通用近似性质也被证明对于其它类型的激活函数，比如ReLU，也都是适用的。</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26</a:t>
            </a:fld>
            <a:endParaRPr lang="en-US" altLang="zh-CN"/>
          </a:p>
        </p:txBody>
      </p:sp>
    </p:spTree>
    <p:extLst>
      <p:ext uri="{BB962C8B-B14F-4D97-AF65-F5344CB8AC3E}">
        <p14:creationId xmlns:p14="http://schemas.microsoft.com/office/powerpoint/2010/main" val="4197023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Consider a parameter w in </a:t>
                </a:r>
                <a14:m>
                  <m:oMath xmlns:m="http://schemas.openxmlformats.org/officeDocument/2006/math">
                    <m:r>
                      <a:rPr lang="zh-TW" altLang="en-US" sz="1200" i="1">
                        <a:latin typeface="Cambria Math" panose="02040503050406030204" pitchFamily="18" charset="0"/>
                      </a:rPr>
                      <m:t>𝜃</m:t>
                    </m:r>
                  </m:oMath>
                </a14:m>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Consider a parameter w in </a:t>
                </a:r>
                <a:r>
                  <a:rPr lang="zh-TW" altLang="en-US" sz="1200" i="0">
                    <a:latin typeface="Cambria Math" panose="02040503050406030204" pitchFamily="18" charset="0"/>
                  </a:rPr>
                  <a:t>𝜃</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3F9096D2-8776-4F5C-A458-4FD37E7160D3}" type="slidenum">
              <a:rPr lang="zh-TW" altLang="en-US" smtClean="0"/>
              <a:t>33</a:t>
            </a:fld>
            <a:endParaRPr lang="zh-TW" altLang="en-US"/>
          </a:p>
        </p:txBody>
      </p:sp>
    </p:spTree>
    <p:extLst>
      <p:ext uri="{BB962C8B-B14F-4D97-AF65-F5344CB8AC3E}">
        <p14:creationId xmlns:p14="http://schemas.microsoft.com/office/powerpoint/2010/main" val="178255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感受野主要是指听觉系统、本体感觉系统和视觉系统中神经元的一些性质。</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42</a:t>
            </a:fld>
            <a:endParaRPr lang="en-US" altLang="zh-CN"/>
          </a:p>
        </p:txBody>
      </p:sp>
    </p:spTree>
    <p:extLst>
      <p:ext uri="{BB962C8B-B14F-4D97-AF65-F5344CB8AC3E}">
        <p14:creationId xmlns:p14="http://schemas.microsoft.com/office/powerpoint/2010/main" val="2873601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这些特性使得卷积神经网络具有一定程度上的平移、缩放和扭曲不变性。</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43</a:t>
            </a:fld>
            <a:endParaRPr lang="en-US" altLang="zh-CN"/>
          </a:p>
        </p:txBody>
      </p:sp>
    </p:spTree>
    <p:extLst>
      <p:ext uri="{BB962C8B-B14F-4D97-AF65-F5344CB8AC3E}">
        <p14:creationId xmlns:p14="http://schemas.microsoft.com/office/powerpoint/2010/main" val="37515829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r>
              <a:rPr lang="zh-CN" altLang="en-US" sz="2700">
                <a:solidFill>
                  <a:schemeClr val="accent1">
                    <a:lumMod val="50000"/>
                  </a:schemeClr>
                </a:solidFill>
              </a:rPr>
              <a:t>机器学习与金融应用</a:t>
            </a:r>
            <a:endParaRPr lang="zh-CN" altLang="zh-CN" sz="2700">
              <a:solidFill>
                <a:schemeClr val="accent1">
                  <a:lumMod val="50000"/>
                </a:schemeClr>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endParaRPr lang="zh-CN" altLang="en-US"/>
          </a:p>
        </p:txBody>
      </p:sp>
    </p:spTree>
    <p:extLst>
      <p:ext uri="{BB962C8B-B14F-4D97-AF65-F5344CB8AC3E}">
        <p14:creationId xmlns:p14="http://schemas.microsoft.com/office/powerpoint/2010/main" val="371443204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418562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13092314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7259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95034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01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4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12251406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5"/>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a:latin typeface="+mn-ea"/>
                <a:ea typeface="+mn-ea"/>
              </a:rPr>
              <a:t>《</a:t>
            </a:r>
            <a:r>
              <a:rPr lang="zh-CN" altLang="en-US" sz="1400">
                <a:latin typeface="+mn-ea"/>
                <a:ea typeface="+mn-ea"/>
              </a:rPr>
              <a:t>机器学习与金融应用</a:t>
            </a:r>
            <a:r>
              <a:rPr lang="en-US" altLang="zh-CN" sz="1400">
                <a:latin typeface="+mn-ea"/>
                <a:ea typeface="+mn-ea"/>
              </a:rPr>
              <a:t>》</a:t>
            </a:r>
            <a:endParaRPr lang="zh-CN" altLang="zh-CN" sz="140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userDrawn="1"/>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289573449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13.tmp"/><Relationship Id="rId4" Type="http://schemas.openxmlformats.org/officeDocument/2006/relationships/image" Target="../media/image12.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6.tmp"/><Relationship Id="rId4" Type="http://schemas.openxmlformats.org/officeDocument/2006/relationships/image" Target="../media/image15.tmp"/></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4.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19.tmp"/></Relationships>
</file>

<file path=ppt/slides/_rels/slide1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9.emf"/><Relationship Id="rId12" Type="http://schemas.openxmlformats.org/officeDocument/2006/relationships/image" Target="../media/image26.emf"/><Relationship Id="rId2" Type="http://schemas.openxmlformats.org/officeDocument/2006/relationships/customXml" Target="../ink/ink4.xml"/><Relationship Id="rId20" Type="http://schemas.openxmlformats.org/officeDocument/2006/relationships/image" Target="../media/image27.tmp"/><Relationship Id="rId1" Type="http://schemas.openxmlformats.org/officeDocument/2006/relationships/slideLayout" Target="../slideLayouts/slideLayout4.xml"/><Relationship Id="rId19" Type="http://schemas.openxmlformats.org/officeDocument/2006/relationships/image" Target="../media/image26.tmp"/></Relationships>
</file>

<file path=ppt/slides/_rels/slide2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7" Type="http://schemas.openxmlformats.org/officeDocument/2006/relationships/image" Target="../media/image39.tmp"/><Relationship Id="rId1" Type="http://schemas.openxmlformats.org/officeDocument/2006/relationships/slideLayout" Target="../slideLayouts/slideLayout3.xml"/><Relationship Id="rId6" Type="http://schemas.openxmlformats.org/officeDocument/2006/relationships/image" Target="../media/image38.tmp"/><Relationship Id="rId5" Type="http://schemas.openxmlformats.org/officeDocument/2006/relationships/image" Target="../media/image37.tmp"/><Relationship Id="rId4" Type="http://schemas.openxmlformats.org/officeDocument/2006/relationships/image" Target="../media/image260.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6.xml"/><Relationship Id="rId7" Type="http://schemas.openxmlformats.org/officeDocument/2006/relationships/image" Target="../media/image360.png"/><Relationship Id="rId2" Type="http://schemas.openxmlformats.org/officeDocument/2006/relationships/slideLayout" Target="../slideLayouts/slideLayout4.xml"/><Relationship Id="rId1" Type="http://schemas.openxmlformats.org/officeDocument/2006/relationships/tags" Target="../tags/tag3.xml"/><Relationship Id="rId11" Type="http://schemas.openxmlformats.org/officeDocument/2006/relationships/image" Target="../media/image38.png"/><Relationship Id="rId10" Type="http://schemas.openxmlformats.org/officeDocument/2006/relationships/image" Target="../media/image37.png"/><Relationship Id="rId9" Type="http://schemas.openxmlformats.org/officeDocument/2006/relationships/image" Target="../media/image40.wmf"/></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5.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4.xml"/><Relationship Id="rId6" Type="http://schemas.openxmlformats.org/officeDocument/2006/relationships/image" Target="../media/image47.tmp"/><Relationship Id="rId5" Type="http://schemas.openxmlformats.org/officeDocument/2006/relationships/image" Target="../media/image46.tmp"/><Relationship Id="rId4" Type="http://schemas.openxmlformats.org/officeDocument/2006/relationships/image" Target="../media/image45.tmp"/></Relationships>
</file>

<file path=ppt/slides/_rels/slide37.xml.rels><?xml version="1.0" encoding="UTF-8" standalone="yes"?>
<Relationships xmlns="http://schemas.openxmlformats.org/package/2006/relationships"><Relationship Id="rId8" Type="http://schemas.openxmlformats.org/officeDocument/2006/relationships/image" Target="../media/image52.tmp"/><Relationship Id="rId3" Type="http://schemas.openxmlformats.org/officeDocument/2006/relationships/image" Target="../media/image48.tmp"/><Relationship Id="rId7" Type="http://schemas.openxmlformats.org/officeDocument/2006/relationships/image" Target="../media/image51.tmp"/><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50.tmp"/><Relationship Id="rId5" Type="http://schemas.openxmlformats.org/officeDocument/2006/relationships/image" Target="../media/image49.tmp"/><Relationship Id="rId4" Type="http://schemas.openxmlformats.org/officeDocument/2006/relationships/image" Target="../media/image46.tmp"/></Relationships>
</file>

<file path=ppt/slides/_rels/slide38.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tmp"/><Relationship Id="rId7"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customXml" Target="../ink/ink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62.png"/><Relationship Id="rId4" Type="http://schemas.openxmlformats.org/officeDocument/2006/relationships/image" Target="../media/image57.tmp"/></Relationships>
</file>

<file path=ppt/slides/_rels/slide45.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gif"/><Relationship Id="rId1" Type="http://schemas.openxmlformats.org/officeDocument/2006/relationships/slideLayout" Target="../slideLayouts/slideLayout3.xml"/><Relationship Id="rId5" Type="http://schemas.openxmlformats.org/officeDocument/2006/relationships/image" Target="../media/image63.tmp"/><Relationship Id="rId4" Type="http://schemas.openxmlformats.org/officeDocument/2006/relationships/image" Target="../media/image62.tmp"/></Relationships>
</file>

<file path=ppt/slides/_rels/slide48.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4.xml"/><Relationship Id="rId5" Type="http://schemas.openxmlformats.org/officeDocument/2006/relationships/image" Target="../media/image67.gif"/><Relationship Id="rId4" Type="http://schemas.openxmlformats.org/officeDocument/2006/relationships/image" Target="../media/image60.gi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4.xml"/><Relationship Id="rId11" Type="http://schemas.openxmlformats.org/officeDocument/2006/relationships/image" Target="../media/image7.jpeg"/><Relationship Id="rId10" Type="http://schemas.openxmlformats.org/officeDocument/2006/relationships/image" Target="../media/image6.jpeg"/><Relationship Id="rId9"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72.tmp"/><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4.xml"/><Relationship Id="rId9"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88.tmp"/></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4.xml"/><Relationship Id="rId9"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0016-E66D-93E6-40C7-C860BC905091}"/>
              </a:ext>
            </a:extLst>
          </p:cNvPr>
          <p:cNvSpPr>
            <a:spLocks noGrp="1"/>
          </p:cNvSpPr>
          <p:nvPr>
            <p:ph type="ctrTitle"/>
          </p:nvPr>
        </p:nvSpPr>
        <p:spPr/>
        <p:txBody>
          <a:bodyPr/>
          <a:lstStyle/>
          <a:p>
            <a:r>
              <a:rPr lang="zh-CN" altLang="en-US" sz="4400" b="1"/>
              <a:t>神经网络与深度学习</a:t>
            </a:r>
          </a:p>
        </p:txBody>
      </p:sp>
      <p:sp>
        <p:nvSpPr>
          <p:cNvPr id="4" name="文本占位符 3">
            <a:extLst>
              <a:ext uri="{FF2B5EF4-FFF2-40B4-BE49-F238E27FC236}">
                <a16:creationId xmlns:a16="http://schemas.microsoft.com/office/drawing/2014/main" id="{71B4D5A7-9998-2209-F1EE-B99247521A80}"/>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402978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098" name="Picture 2">
            <a:extLst>
              <a:ext uri="{FF2B5EF4-FFF2-40B4-BE49-F238E27FC236}">
                <a16:creationId xmlns:a16="http://schemas.microsoft.com/office/drawing/2014/main" id="{8C481194-09ED-7F69-95C6-1B649CA9A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428750"/>
            <a:ext cx="10496550" cy="4000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4951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83034532-044F-48EF-AA0B-4D187FE94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892" y="2057400"/>
            <a:ext cx="4883577" cy="3802361"/>
          </a:xfrm>
          <a:prstGeom prst="rect">
            <a:avLst/>
          </a:prstGeom>
        </p:spPr>
      </p:pic>
      <p:sp>
        <p:nvSpPr>
          <p:cNvPr id="2" name="标题 1"/>
          <p:cNvSpPr>
            <a:spLocks noGrp="1"/>
          </p:cNvSpPr>
          <p:nvPr>
            <p:ph type="title"/>
          </p:nvPr>
        </p:nvSpPr>
        <p:spPr/>
        <p:txBody>
          <a:bodyPr/>
          <a:lstStyle/>
          <a:p>
            <a:r>
              <a:rPr lang="zh-CN" altLang="en-US"/>
              <a:t>神经元的数学模型</a:t>
            </a:r>
            <a:endParaRPr lang="zh-CN" altLang="en-US" dirty="0"/>
          </a:p>
        </p:txBody>
      </p:sp>
      <p:pic>
        <p:nvPicPr>
          <p:cNvPr id="6" name="图片 5">
            <a:extLst>
              <a:ext uri="{FF2B5EF4-FFF2-40B4-BE49-F238E27FC236}">
                <a16:creationId xmlns:a16="http://schemas.microsoft.com/office/drawing/2014/main" id="{2F01A7F6-6621-47B1-9BD1-02C64B487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474" y="1006260"/>
            <a:ext cx="2192994" cy="1573864"/>
          </a:xfrm>
          <a:prstGeom prst="rect">
            <a:avLst/>
          </a:prstGeom>
        </p:spPr>
      </p:pic>
      <p:pic>
        <p:nvPicPr>
          <p:cNvPr id="8" name="图片 7">
            <a:extLst>
              <a:ext uri="{FF2B5EF4-FFF2-40B4-BE49-F238E27FC236}">
                <a16:creationId xmlns:a16="http://schemas.microsoft.com/office/drawing/2014/main" id="{606A4CF6-EA17-4B69-A42E-7AE378F9A0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9716" y="2002473"/>
            <a:ext cx="1584840" cy="733410"/>
          </a:xfrm>
          <a:prstGeom prst="rect">
            <a:avLst/>
          </a:prstGeom>
        </p:spPr>
      </p:pic>
      <p:cxnSp>
        <p:nvCxnSpPr>
          <p:cNvPr id="10" name="直接箭头连接符 9">
            <a:extLst>
              <a:ext uri="{FF2B5EF4-FFF2-40B4-BE49-F238E27FC236}">
                <a16:creationId xmlns:a16="http://schemas.microsoft.com/office/drawing/2014/main" id="{46038E41-BE83-498F-9284-0E0917F5B7E7}"/>
              </a:ext>
            </a:extLst>
          </p:cNvPr>
          <p:cNvCxnSpPr>
            <a:cxnSpLocks/>
          </p:cNvCxnSpPr>
          <p:nvPr/>
        </p:nvCxnSpPr>
        <p:spPr>
          <a:xfrm flipV="1">
            <a:off x="5334000" y="2459675"/>
            <a:ext cx="485681" cy="58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AB4CED1-09CB-43F0-811F-9723990C7BB3}"/>
              </a:ext>
            </a:extLst>
          </p:cNvPr>
          <p:cNvCxnSpPr>
            <a:cxnSpLocks/>
          </p:cNvCxnSpPr>
          <p:nvPr/>
        </p:nvCxnSpPr>
        <p:spPr>
          <a:xfrm flipV="1">
            <a:off x="7149058" y="2459675"/>
            <a:ext cx="623342" cy="93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604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idx="1"/>
          </p:nvPr>
        </p:nvSpPr>
        <p:spPr/>
        <p:txBody>
          <a:bodyPr/>
          <a:lstStyle/>
          <a:p>
            <a:r>
              <a:rPr lang="zh-CN" altLang="en-US"/>
              <a:t>将神经元抽象成一个数学模型</a:t>
            </a:r>
            <a:endParaRPr lang="en-US" altLang="zh-CN"/>
          </a:p>
          <a:p>
            <a:r>
              <a:rPr lang="zh-CN" altLang="en-US"/>
              <a:t>人工神经网络</a:t>
            </a:r>
            <a:r>
              <a:rPr lang="zh-CN" altLang="en-US" dirty="0"/>
              <a:t>主要由大量的神经元以及它们之间的有向连接</a:t>
            </a:r>
            <a:r>
              <a:rPr lang="zh-CN" altLang="en-US"/>
              <a:t>构成。</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a:t>
            </a:r>
            <a:r>
              <a:rPr lang="zh-CN" altLang="en-US"/>
              <a:t>函数。</a:t>
            </a:r>
            <a:endParaRPr lang="zh-CN" altLang="en-US" dirty="0"/>
          </a:p>
        </p:txBody>
      </p:sp>
    </p:spTree>
    <p:extLst>
      <p:ext uri="{BB962C8B-B14F-4D97-AF65-F5344CB8AC3E}">
        <p14:creationId xmlns:p14="http://schemas.microsoft.com/office/powerpoint/2010/main" val="298439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230" y="1752600"/>
            <a:ext cx="2260023" cy="763732"/>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3048000"/>
            <a:ext cx="3249757" cy="685800"/>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1371600"/>
            <a:ext cx="3810000" cy="2938738"/>
          </a:xfrm>
          <a:prstGeom prst="rect">
            <a:avLst/>
          </a:prstGeom>
        </p:spPr>
      </p:pic>
      <p:sp>
        <p:nvSpPr>
          <p:cNvPr id="6" name="矩形 5">
            <a:extLst>
              <a:ext uri="{FF2B5EF4-FFF2-40B4-BE49-F238E27FC236}">
                <a16:creationId xmlns:a16="http://schemas.microsoft.com/office/drawing/2014/main" id="{F62E730C-1100-46C0-8BFD-870826845783}"/>
              </a:ext>
            </a:extLst>
          </p:cNvPr>
          <p:cNvSpPr/>
          <p:nvPr/>
        </p:nvSpPr>
        <p:spPr>
          <a:xfrm>
            <a:off x="7239000" y="3810000"/>
            <a:ext cx="4572000" cy="1569660"/>
          </a:xfrm>
          <a:prstGeom prst="rect">
            <a:avLst/>
          </a:prstGeom>
        </p:spPr>
        <p:txBody>
          <a:bodyPr wrap="square">
            <a:spAutoFit/>
          </a:bodyPr>
          <a:lstStyle/>
          <a:p>
            <a:r>
              <a:rPr lang="zh-CN" altLang="en-US" sz="2400" dirty="0">
                <a:solidFill>
                  <a:srgbClr val="FF0000"/>
                </a:solidFill>
              </a:rPr>
              <a:t>非零中心化的输出会使得其后一层的神经元的输入发生偏置偏移（</a:t>
            </a:r>
            <a:r>
              <a:rPr lang="en-US" altLang="zh-CN" sz="2400" dirty="0">
                <a:solidFill>
                  <a:srgbClr val="FF0000"/>
                </a:solidFill>
              </a:rPr>
              <a:t>bias shift</a:t>
            </a:r>
            <a:r>
              <a:rPr lang="zh-CN" altLang="en-US" sz="2400" dirty="0">
                <a:solidFill>
                  <a:srgbClr val="FF0000"/>
                </a:solidFill>
              </a:rPr>
              <a:t>），并进一步使得梯度下降的收敛速度变慢。</a:t>
            </a:r>
          </a:p>
        </p:txBody>
      </p:sp>
      <p:sp>
        <p:nvSpPr>
          <p:cNvPr id="8" name="矩形 7">
            <a:extLst>
              <a:ext uri="{FF2B5EF4-FFF2-40B4-BE49-F238E27FC236}">
                <a16:creationId xmlns:a16="http://schemas.microsoft.com/office/drawing/2014/main" id="{A83F80DE-201A-487D-8AFF-D0CC99D0B2FB}"/>
              </a:ext>
            </a:extLst>
          </p:cNvPr>
          <p:cNvSpPr/>
          <p:nvPr/>
        </p:nvSpPr>
        <p:spPr>
          <a:xfrm>
            <a:off x="914400" y="4778406"/>
            <a:ext cx="9601200" cy="1523494"/>
          </a:xfrm>
          <a:prstGeom prst="rect">
            <a:avLst/>
          </a:prstGeom>
        </p:spPr>
        <p:txBody>
          <a:bodyPr wrap="square">
            <a:spAutoFit/>
          </a:bodyPr>
          <a:lstStyle/>
          <a:p>
            <a:pPr marL="153591" lvl="0" indent="-153591" eaLnBrk="1" hangingPunct="1">
              <a:spcBef>
                <a:spcPts val="338"/>
              </a:spcBef>
              <a:buClr>
                <a:srgbClr val="000000"/>
              </a:buClr>
              <a:buSzPct val="76000"/>
              <a:buFont typeface="Wingdings 3" panose="05040102010807070707" pitchFamily="18" charset="2"/>
              <a:buChar char=""/>
            </a:pPr>
            <a:r>
              <a:rPr lang="zh-CN" altLang="en-US" sz="3200" dirty="0">
                <a:solidFill>
                  <a:srgbClr val="C00000"/>
                </a:solidFill>
                <a:latin typeface="Times New Roman"/>
              </a:rPr>
              <a:t>性质：</a:t>
            </a:r>
            <a:endParaRPr lang="en-US" altLang="zh-CN" sz="3200" dirty="0">
              <a:solidFill>
                <a:srgbClr val="C00000"/>
              </a:solidFill>
              <a:latin typeface="Times New Roman"/>
            </a:endParaRPr>
          </a:p>
          <a:p>
            <a:pPr marL="308075" lvl="1" indent="-153591" eaLnBrk="1" hangingPunct="1">
              <a:spcBef>
                <a:spcPts val="281"/>
              </a:spcBef>
              <a:buClr>
                <a:srgbClr val="000000"/>
              </a:buClr>
              <a:buSzPct val="76000"/>
              <a:buFont typeface="Wingdings 3" panose="05040102010807070707" pitchFamily="18" charset="2"/>
              <a:buChar char=""/>
            </a:pPr>
            <a:r>
              <a:rPr lang="zh-CN" altLang="en-US" sz="2800" dirty="0">
                <a:solidFill>
                  <a:srgbClr val="000000"/>
                </a:solidFill>
                <a:latin typeface="Times New Roman"/>
                <a:cs typeface="+mn-cs"/>
              </a:rPr>
              <a:t>饱和函数</a:t>
            </a:r>
            <a:endParaRPr lang="en-US" altLang="zh-CN" sz="2800" dirty="0">
              <a:solidFill>
                <a:srgbClr val="000000"/>
              </a:solidFill>
              <a:latin typeface="Times New Roman"/>
              <a:cs typeface="+mn-cs"/>
            </a:endParaRPr>
          </a:p>
          <a:p>
            <a:pPr marL="308075" lvl="1" indent="-153591" eaLnBrk="1" hangingPunct="1">
              <a:spcBef>
                <a:spcPts val="281"/>
              </a:spcBef>
              <a:buClr>
                <a:srgbClr val="000000"/>
              </a:buClr>
              <a:buSzPct val="76000"/>
              <a:buFont typeface="Wingdings 3" panose="05040102010807070707" pitchFamily="18" charset="2"/>
              <a:buChar char=""/>
            </a:pPr>
            <a:r>
              <a:rPr lang="en-US" altLang="zh-CN" sz="2800" dirty="0">
                <a:solidFill>
                  <a:srgbClr val="000000"/>
                </a:solidFill>
                <a:latin typeface="Times New Roman"/>
                <a:cs typeface="+mn-cs"/>
              </a:rPr>
              <a:t>Tanh</a:t>
            </a:r>
            <a:r>
              <a:rPr lang="zh-CN" altLang="en-US" sz="2800" dirty="0">
                <a:solidFill>
                  <a:srgbClr val="000000"/>
                </a:solidFill>
                <a:latin typeface="Times New Roman"/>
                <a:cs typeface="+mn-cs"/>
              </a:rPr>
              <a:t>函数是零中心化的，而</a:t>
            </a:r>
            <a:r>
              <a:rPr lang="en-US" altLang="zh-CN" sz="2800" dirty="0">
                <a:solidFill>
                  <a:srgbClr val="000000"/>
                </a:solidFill>
                <a:latin typeface="Times New Roman"/>
                <a:cs typeface="+mn-cs"/>
              </a:rPr>
              <a:t>logistic</a:t>
            </a:r>
            <a:r>
              <a:rPr lang="zh-CN" altLang="en-US" sz="2800" dirty="0">
                <a:solidFill>
                  <a:srgbClr val="000000"/>
                </a:solidFill>
                <a:latin typeface="Times New Roman"/>
                <a:cs typeface="+mn-cs"/>
              </a:rPr>
              <a:t>函数的输出恒大于</a:t>
            </a:r>
            <a:r>
              <a:rPr lang="en-US" altLang="zh-CN" sz="2800" dirty="0">
                <a:solidFill>
                  <a:srgbClr val="000000"/>
                </a:solidFill>
                <a:latin typeface="Times New Roman"/>
                <a:cs typeface="+mn-cs"/>
              </a:rPr>
              <a:t>0</a:t>
            </a:r>
          </a:p>
        </p:txBody>
      </p:sp>
    </p:spTree>
    <p:extLst>
      <p:ext uri="{BB962C8B-B14F-4D97-AF65-F5344CB8AC3E}">
        <p14:creationId xmlns:p14="http://schemas.microsoft.com/office/powerpoint/2010/main" val="2006533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86670"/>
            <a:ext cx="2640818" cy="1477327"/>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81" y="2949288"/>
            <a:ext cx="4371370" cy="1477326"/>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98" y="4997269"/>
            <a:ext cx="4572000" cy="581282"/>
          </a:xfrm>
          <a:prstGeom prst="rect">
            <a:avLst/>
          </a:prstGeom>
        </p:spPr>
      </p:pic>
      <p:sp>
        <p:nvSpPr>
          <p:cNvPr id="9" name="矩形 8">
            <a:extLst>
              <a:ext uri="{FF2B5EF4-FFF2-40B4-BE49-F238E27FC236}">
                <a16:creationId xmlns:a16="http://schemas.microsoft.com/office/drawing/2014/main" id="{6A95F8AF-D759-48DB-80D5-A819C68C4852}"/>
              </a:ext>
            </a:extLst>
          </p:cNvPr>
          <p:cNvSpPr/>
          <p:nvPr/>
        </p:nvSpPr>
        <p:spPr>
          <a:xfrm>
            <a:off x="7239000" y="4426894"/>
            <a:ext cx="4572000" cy="1938992"/>
          </a:xfrm>
          <a:prstGeom prst="rect">
            <a:avLst/>
          </a:prstGeom>
        </p:spPr>
        <p:txBody>
          <a:bodyPr wrap="square">
            <a:spAutoFit/>
          </a:bodyPr>
          <a:lstStyle/>
          <a:p>
            <a:pPr marL="80962" indent="-204788">
              <a:buSzPct val="76000"/>
              <a:buFont typeface="Wingdings 3" panose="05040102010807070707" pitchFamily="18" charset="2"/>
              <a:buChar char=""/>
            </a:pPr>
            <a:r>
              <a:rPr lang="zh-CN" altLang="en-US" sz="2400" dirty="0">
                <a:latin typeface="华文楷体" panose="02010600040101010101" pitchFamily="2" charset="-122"/>
                <a:ea typeface="华文楷体" panose="02010600040101010101" pitchFamily="2" charset="-122"/>
              </a:rPr>
              <a:t>计算上更加高效</a:t>
            </a:r>
          </a:p>
          <a:p>
            <a:pPr marL="80962" indent="-204788">
              <a:buSzPct val="76000"/>
              <a:buFont typeface="Wingdings 3" panose="05040102010807070707" pitchFamily="18" charset="2"/>
              <a:buChar char=""/>
            </a:pPr>
            <a:r>
              <a:rPr lang="zh-CN" altLang="en-US" sz="2400" dirty="0">
                <a:latin typeface="华文楷体" panose="02010600040101010101" pitchFamily="2" charset="-122"/>
                <a:ea typeface="华文楷体" panose="02010600040101010101" pitchFamily="2" charset="-122"/>
              </a:rPr>
              <a:t>生物学合理性</a:t>
            </a:r>
            <a:endParaRPr lang="en-US" altLang="zh-CN" sz="2400" dirty="0">
              <a:latin typeface="华文楷体" panose="02010600040101010101" pitchFamily="2" charset="-122"/>
              <a:ea typeface="华文楷体" panose="02010600040101010101" pitchFamily="2" charset="-122"/>
            </a:endParaRPr>
          </a:p>
          <a:p>
            <a:pPr marL="538162" lvl="1" indent="-204788">
              <a:buSzPct val="76000"/>
              <a:buFont typeface="Wingdings 3" panose="05040102010807070707" pitchFamily="18" charset="2"/>
              <a:buChar char=""/>
            </a:pPr>
            <a:r>
              <a:rPr lang="zh-CN" altLang="en-US" sz="2400" dirty="0">
                <a:latin typeface="华文楷体" panose="02010600040101010101" pitchFamily="2" charset="-122"/>
                <a:ea typeface="华文楷体" panose="02010600040101010101" pitchFamily="2" charset="-122"/>
              </a:rPr>
              <a:t>单侧抑制、宽兴奋边界</a:t>
            </a:r>
            <a:endParaRPr lang="en-US" altLang="zh-CN" sz="2400" dirty="0">
              <a:latin typeface="华文楷体" panose="02010600040101010101" pitchFamily="2" charset="-122"/>
              <a:ea typeface="华文楷体" panose="02010600040101010101" pitchFamily="2" charset="-122"/>
            </a:endParaRPr>
          </a:p>
          <a:p>
            <a:pPr marL="80962" indent="-204788">
              <a:buSzPct val="76000"/>
              <a:buFont typeface="Wingdings 3" panose="05040102010807070707" pitchFamily="18" charset="2"/>
              <a:buChar char=""/>
            </a:pPr>
            <a:r>
              <a:rPr lang="zh-CN" altLang="en-US" sz="2400" dirty="0">
                <a:latin typeface="华文楷体" panose="02010600040101010101" pitchFamily="2" charset="-122"/>
                <a:ea typeface="华文楷体" panose="02010600040101010101" pitchFamily="2" charset="-122"/>
              </a:rPr>
              <a:t>在一定程度上缓解梯度消失问题</a:t>
            </a:r>
          </a:p>
        </p:txBody>
      </p:sp>
      <p:pic>
        <p:nvPicPr>
          <p:cNvPr id="10" name="图片 9" descr="屏幕剪辑">
            <a:extLst>
              <a:ext uri="{FF2B5EF4-FFF2-40B4-BE49-F238E27FC236}">
                <a16:creationId xmlns:a16="http://schemas.microsoft.com/office/drawing/2014/main" id="{4B82EE44-8E2A-390F-67D7-70136C4303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1131282"/>
            <a:ext cx="3387739" cy="1212186"/>
          </a:xfrm>
          <a:prstGeom prst="rect">
            <a:avLst/>
          </a:prstGeom>
        </p:spPr>
      </p:pic>
      <p:pic>
        <p:nvPicPr>
          <p:cNvPr id="12" name="图片 11" descr="屏幕剪辑">
            <a:extLst>
              <a:ext uri="{FF2B5EF4-FFF2-40B4-BE49-F238E27FC236}">
                <a16:creationId xmlns:a16="http://schemas.microsoft.com/office/drawing/2014/main" id="{5CF02851-89BA-66B0-7EFE-B5A04FFDD7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2949288"/>
            <a:ext cx="3704417" cy="1148428"/>
          </a:xfrm>
          <a:prstGeom prst="rect">
            <a:avLst/>
          </a:prstGeom>
        </p:spPr>
      </p:pic>
    </p:spTree>
    <p:extLst>
      <p:ext uri="{BB962C8B-B14F-4D97-AF65-F5344CB8AC3E}">
        <p14:creationId xmlns:p14="http://schemas.microsoft.com/office/powerpoint/2010/main" val="3182323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19200"/>
            <a:ext cx="6821905" cy="4713608"/>
          </a:xfrm>
          <a:prstGeom prst="rect">
            <a:avLst/>
          </a:prstGeom>
        </p:spPr>
      </p:pic>
    </p:spTree>
    <p:extLst>
      <p:ext uri="{BB962C8B-B14F-4D97-AF65-F5344CB8AC3E}">
        <p14:creationId xmlns:p14="http://schemas.microsoft.com/office/powerpoint/2010/main" val="1189589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常见激活函数及其导数</a:t>
            </a:r>
          </a:p>
        </p:txBody>
      </p:sp>
      <p:pic>
        <p:nvPicPr>
          <p:cNvPr id="4" name="图片 3">
            <a:extLst>
              <a:ext uri="{FF2B5EF4-FFF2-40B4-BE49-F238E27FC236}">
                <a16:creationId xmlns:a16="http://schemas.microsoft.com/office/drawing/2014/main" id="{7E8B8A4F-8F1F-4838-A58C-24323133A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95400"/>
            <a:ext cx="9143489" cy="4115951"/>
          </a:xfrm>
          <a:prstGeom prst="rect">
            <a:avLst/>
          </a:prstGeom>
        </p:spPr>
      </p:pic>
    </p:spTree>
    <p:extLst>
      <p:ext uri="{BB962C8B-B14F-4D97-AF65-F5344CB8AC3E}">
        <p14:creationId xmlns:p14="http://schemas.microsoft.com/office/powerpoint/2010/main" val="3785357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7FE42-6D2C-4776-9DD0-3D1EBABA4758}"/>
              </a:ext>
            </a:extLst>
          </p:cNvPr>
          <p:cNvSpPr>
            <a:spLocks noGrp="1"/>
          </p:cNvSpPr>
          <p:nvPr>
            <p:ph type="title"/>
          </p:nvPr>
        </p:nvSpPr>
        <p:spPr/>
        <p:txBody>
          <a:bodyPr/>
          <a:lstStyle/>
          <a:p>
            <a:r>
              <a:rPr lang="zh-CN" altLang="en-US"/>
              <a:t>人工神经网络</a:t>
            </a:r>
            <a:endParaRPr lang="zh-CN" altLang="en-US" dirty="0"/>
          </a:p>
        </p:txBody>
      </p:sp>
      <p:sp>
        <p:nvSpPr>
          <p:cNvPr id="3" name="内容占位符 2">
            <a:extLst>
              <a:ext uri="{FF2B5EF4-FFF2-40B4-BE49-F238E27FC236}">
                <a16:creationId xmlns:a16="http://schemas.microsoft.com/office/drawing/2014/main" id="{085AC8C5-F627-4938-95BE-E60C27BB047F}"/>
              </a:ext>
            </a:extLst>
          </p:cNvPr>
          <p:cNvSpPr>
            <a:spLocks noGrp="1"/>
          </p:cNvSpPr>
          <p:nvPr>
            <p:ph idx="1"/>
          </p:nvPr>
        </p:nvSpPr>
        <p:spPr/>
        <p:txBody>
          <a:bodyPr/>
          <a:lstStyle/>
          <a:p>
            <a:r>
              <a:rPr lang="zh-CN" altLang="en-US" sz="4000"/>
              <a:t>人工神经网络是一种连接主义模型，以此模拟人类智能的生理结构。</a:t>
            </a:r>
            <a:endParaRPr lang="en-US" altLang="zh-CN" sz="4000" dirty="0"/>
          </a:p>
          <a:p>
            <a:pPr lvl="1"/>
            <a:r>
              <a:rPr lang="zh-CN" altLang="en-US" sz="3600"/>
              <a:t>产生于</a:t>
            </a:r>
            <a:r>
              <a:rPr lang="en-US" altLang="zh-CN" sz="3600"/>
              <a:t>20</a:t>
            </a:r>
            <a:r>
              <a:rPr lang="zh-CN" altLang="en-US" sz="3600" dirty="0"/>
              <a:t>世纪</a:t>
            </a:r>
            <a:r>
              <a:rPr lang="en-US" altLang="zh-CN" sz="3600" dirty="0"/>
              <a:t>80</a:t>
            </a:r>
            <a:r>
              <a:rPr lang="zh-CN" altLang="en-US" sz="3600" dirty="0"/>
              <a:t>年代</a:t>
            </a:r>
            <a:r>
              <a:rPr lang="zh-CN" altLang="en-US" sz="3600"/>
              <a:t>后期，其</a:t>
            </a:r>
            <a:r>
              <a:rPr lang="zh-CN" altLang="en-US" sz="3600" dirty="0"/>
              <a:t>有</a:t>
            </a:r>
            <a:r>
              <a:rPr lang="en-US" altLang="zh-CN" sz="3600" dirty="0"/>
              <a:t>3</a:t>
            </a:r>
            <a:r>
              <a:rPr lang="zh-CN" altLang="en-US" sz="3600" dirty="0"/>
              <a:t>个主要特性：</a:t>
            </a:r>
            <a:endParaRPr lang="en-US" altLang="zh-CN" sz="3600" dirty="0"/>
          </a:p>
          <a:p>
            <a:pPr lvl="2"/>
            <a:r>
              <a:rPr lang="en-US" altLang="zh-CN" sz="3200" dirty="0"/>
              <a:t>1</a:t>
            </a:r>
            <a:r>
              <a:rPr lang="zh-CN" altLang="en-US" sz="3200" dirty="0"/>
              <a:t>）信息表示是分布式的（非局部的）； </a:t>
            </a:r>
            <a:endParaRPr lang="en-US" altLang="zh-CN" sz="3200" dirty="0"/>
          </a:p>
          <a:p>
            <a:pPr lvl="2"/>
            <a:r>
              <a:rPr lang="en-US" altLang="zh-CN" sz="3200" dirty="0"/>
              <a:t>2</a:t>
            </a:r>
            <a:r>
              <a:rPr lang="zh-CN" altLang="en-US" sz="3200" dirty="0"/>
              <a:t>）记忆和知识是存储在单元之间的连接上；</a:t>
            </a:r>
            <a:endParaRPr lang="en-US" altLang="zh-CN" sz="3200" dirty="0"/>
          </a:p>
          <a:p>
            <a:pPr lvl="2"/>
            <a:r>
              <a:rPr lang="en-US" altLang="zh-CN" sz="3200" dirty="0"/>
              <a:t>3</a:t>
            </a:r>
            <a:r>
              <a:rPr lang="zh-CN" altLang="en-US" sz="3200" dirty="0"/>
              <a:t>）通过逐渐改变单元之间的连接强度来学习新的知识。</a:t>
            </a:r>
            <a:endParaRPr lang="en-US" altLang="zh-CN" sz="3200" dirty="0"/>
          </a:p>
          <a:p>
            <a:pPr lvl="1"/>
            <a:endParaRPr lang="en-US" altLang="zh-CN" dirty="0"/>
          </a:p>
        </p:txBody>
      </p:sp>
    </p:spTree>
    <p:extLst>
      <p:ext uri="{BB962C8B-B14F-4D97-AF65-F5344CB8AC3E}">
        <p14:creationId xmlns:p14="http://schemas.microsoft.com/office/powerpoint/2010/main" val="50798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idx="1"/>
          </p:nvPr>
        </p:nvSpPr>
        <p:spPr/>
        <p:txBody>
          <a:bodyPr/>
          <a:lstStyle/>
          <a:p>
            <a:r>
              <a:rPr lang="zh-CN" altLang="en-US"/>
              <a:t>将神经元抽象成一个数学模型</a:t>
            </a:r>
            <a:endParaRPr lang="en-US" altLang="zh-CN"/>
          </a:p>
          <a:p>
            <a:r>
              <a:rPr lang="zh-CN" altLang="en-US"/>
              <a:t>人工神经网络</a:t>
            </a:r>
            <a:r>
              <a:rPr lang="zh-CN" altLang="en-US" dirty="0"/>
              <a:t>主要由大量的神经元以及它们之间的有向连接</a:t>
            </a:r>
            <a:r>
              <a:rPr lang="zh-CN" altLang="en-US"/>
              <a:t>构成。</a:t>
            </a:r>
            <a:endParaRPr lang="en-US" altLang="zh-CN" dirty="0"/>
          </a:p>
          <a:p>
            <a:endParaRPr lang="zh-CN" altLang="en-US" dirty="0"/>
          </a:p>
          <a:p>
            <a:r>
              <a:rPr lang="zh-CN" altLang="en-US" dirty="0">
                <a:solidFill>
                  <a:schemeClr val="bg1">
                    <a:lumMod val="50000"/>
                  </a:schemeClr>
                </a:solidFill>
              </a:rPr>
              <a:t>神经元的激活规则</a:t>
            </a:r>
            <a:endParaRPr lang="en-US" altLang="zh-CN" dirty="0">
              <a:solidFill>
                <a:schemeClr val="bg1">
                  <a:lumMod val="50000"/>
                </a:schemeClr>
              </a:solidFill>
            </a:endParaRPr>
          </a:p>
          <a:p>
            <a:pPr lvl="1"/>
            <a:r>
              <a:rPr lang="zh-CN" altLang="en-US" dirty="0">
                <a:solidFill>
                  <a:schemeClr val="bg1">
                    <a:lumMod val="50000"/>
                  </a:schemeClr>
                </a:solidFill>
              </a:rPr>
              <a:t>主要是指神经元输入到输出之间的映射关系，一般为非线性函数。</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Tree>
    <p:extLst>
      <p:ext uri="{BB962C8B-B14F-4D97-AF65-F5344CB8AC3E}">
        <p14:creationId xmlns:p14="http://schemas.microsoft.com/office/powerpoint/2010/main" val="983278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3" name="内容占位符 2"/>
          <p:cNvSpPr>
            <a:spLocks noGrp="1"/>
          </p:cNvSpPr>
          <p:nvPr>
            <p:ph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5" name="图片 4">
            <a:extLst>
              <a:ext uri="{FF2B5EF4-FFF2-40B4-BE49-F238E27FC236}">
                <a16:creationId xmlns:a16="http://schemas.microsoft.com/office/drawing/2014/main" id="{16F9F4CE-B589-4727-9497-9C241AA92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064150"/>
            <a:ext cx="9448800" cy="3065677"/>
          </a:xfrm>
          <a:prstGeom prst="rect">
            <a:avLst/>
          </a:prstGeom>
        </p:spPr>
      </p:pic>
      <p:sp>
        <p:nvSpPr>
          <p:cNvPr id="7" name="矩形 6">
            <a:extLst>
              <a:ext uri="{FF2B5EF4-FFF2-40B4-BE49-F238E27FC236}">
                <a16:creationId xmlns:a16="http://schemas.microsoft.com/office/drawing/2014/main" id="{448F4CB9-3818-4CEB-9306-AE1FFBBDC714}"/>
              </a:ext>
            </a:extLst>
          </p:cNvPr>
          <p:cNvSpPr/>
          <p:nvPr/>
        </p:nvSpPr>
        <p:spPr>
          <a:xfrm>
            <a:off x="2819400" y="5534481"/>
            <a:ext cx="8001000" cy="461665"/>
          </a:xfrm>
          <a:prstGeom prst="rect">
            <a:avLst/>
          </a:prstGeom>
        </p:spPr>
        <p:txBody>
          <a:bodyPr wrap="square">
            <a:spAutoFit/>
          </a:bodyPr>
          <a:lstStyle/>
          <a:p>
            <a:r>
              <a:rPr lang="zh-CN" altLang="en-US" sz="2400" dirty="0"/>
              <a:t>圆形节点表示一个神经元，方形节点表示一组神经元。</a:t>
            </a:r>
          </a:p>
        </p:txBody>
      </p:sp>
    </p:spTree>
    <p:extLst>
      <p:ext uri="{BB962C8B-B14F-4D97-AF65-F5344CB8AC3E}">
        <p14:creationId xmlns:p14="http://schemas.microsoft.com/office/powerpoint/2010/main" val="1032805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从华尔街到陆家嘴，大象正在起舞">
            <a:extLst>
              <a:ext uri="{FF2B5EF4-FFF2-40B4-BE49-F238E27FC236}">
                <a16:creationId xmlns:a16="http://schemas.microsoft.com/office/drawing/2014/main" id="{39DCFB24-3318-69B6-D691-BAA2D1AD7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12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8506B4-D0D4-EE5B-A907-0008CBC5576C}"/>
              </a:ext>
            </a:extLst>
          </p:cNvPr>
          <p:cNvSpPr>
            <a:spLocks noGrp="1"/>
          </p:cNvSpPr>
          <p:nvPr>
            <p:ph type="ctrTitle"/>
          </p:nvPr>
        </p:nvSpPr>
        <p:spPr/>
        <p:txBody>
          <a:bodyPr/>
          <a:lstStyle/>
          <a:p>
            <a:r>
              <a:rPr lang="zh-CN" altLang="en-US" sz="4400" b="1"/>
              <a:t>前馈神经网络</a:t>
            </a:r>
          </a:p>
        </p:txBody>
      </p:sp>
    </p:spTree>
    <p:extLst>
      <p:ext uri="{BB962C8B-B14F-4D97-AF65-F5344CB8AC3E}">
        <p14:creationId xmlns:p14="http://schemas.microsoft.com/office/powerpoint/2010/main" val="2592512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3" name="内容占位符 2"/>
          <p:cNvSpPr>
            <a:spLocks noGrp="1"/>
          </p:cNvSpPr>
          <p:nvPr>
            <p:ph idx="1"/>
          </p:nvPr>
        </p:nvSpPr>
        <p:spPr/>
        <p:txBody>
          <a:bodyPr/>
          <a:lstStyle/>
          <a:p>
            <a:r>
              <a:rPr lang="zh-CN" altLang="en-US" dirty="0"/>
              <a:t>前馈神经网络（全连接神经网络、多层感知器）</a:t>
            </a:r>
            <a:endParaRPr lang="en-US" altLang="zh-CN" dirty="0"/>
          </a:p>
          <a:p>
            <a:pPr lvl="1"/>
            <a:r>
              <a:rPr lang="zh-CN" altLang="en-US" dirty="0"/>
              <a:t>各神经元分别属于不同的</a:t>
            </a:r>
            <a:r>
              <a:rPr lang="zh-CN" altLang="en-US" dirty="0">
                <a:solidFill>
                  <a:srgbClr val="FF0000"/>
                </a:solidFill>
              </a:rPr>
              <a:t>层</a:t>
            </a:r>
            <a:r>
              <a:rPr lang="zh-CN" altLang="en-US" dirty="0"/>
              <a:t>，层内无连接。</a:t>
            </a:r>
            <a:endParaRPr lang="en-US" altLang="zh-CN" dirty="0"/>
          </a:p>
          <a:p>
            <a:pPr lvl="1"/>
            <a:r>
              <a:rPr lang="zh-CN" altLang="en-US" dirty="0"/>
              <a:t>相邻两层之间的神经元全部</a:t>
            </a:r>
            <a:r>
              <a:rPr lang="zh-CN" altLang="en-US" dirty="0">
                <a:solidFill>
                  <a:srgbClr val="FF0000"/>
                </a:solidFill>
              </a:rPr>
              <a:t>两两连接</a:t>
            </a:r>
            <a:r>
              <a:rPr lang="zh-CN" altLang="en-US" dirty="0"/>
              <a:t>。</a:t>
            </a:r>
            <a:endParaRPr lang="en-US" altLang="zh-CN" dirty="0"/>
          </a:p>
          <a:p>
            <a:pPr lvl="1"/>
            <a:r>
              <a:rPr lang="zh-CN" altLang="en-US" dirty="0"/>
              <a:t>整个网络中无反馈，信号从输入层向输出层单向传播，可用一个有向无环图表示。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971800"/>
            <a:ext cx="5486400" cy="3135085"/>
          </a:xfrm>
          <a:prstGeom prst="rect">
            <a:avLst/>
          </a:prstGeom>
        </p:spPr>
      </p:pic>
    </p:spTree>
    <p:extLst>
      <p:ext uri="{BB962C8B-B14F-4D97-AF65-F5344CB8AC3E}">
        <p14:creationId xmlns:p14="http://schemas.microsoft.com/office/powerpoint/2010/main" val="2922830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1485F-B971-4D6A-B7C8-263E3A49C56F}"/>
              </a:ext>
            </a:extLst>
          </p:cNvPr>
          <p:cNvSpPr>
            <a:spLocks noGrp="1"/>
          </p:cNvSpPr>
          <p:nvPr>
            <p:ph type="title"/>
          </p:nvPr>
        </p:nvSpPr>
        <p:spPr/>
        <p:txBody>
          <a:bodyPr/>
          <a:lstStyle/>
          <a:p>
            <a:r>
              <a:rPr lang="zh-CN" altLang="en-US"/>
              <a:t>前馈网络</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24" name="墨迹 23">
                <a:extLst>
                  <a:ext uri="{FF2B5EF4-FFF2-40B4-BE49-F238E27FC236}">
                    <a16:creationId xmlns:a16="http://schemas.microsoft.com/office/drawing/2014/main" id="{A0200D79-BB66-4248-9059-51A66B3B43CA}"/>
                  </a:ext>
                </a:extLst>
              </p14:cNvPr>
              <p14:cNvContentPartPr/>
              <p14:nvPr/>
            </p14:nvContentPartPr>
            <p14:xfrm>
              <a:off x="12954020" y="5201507"/>
              <a:ext cx="360" cy="360"/>
            </p14:xfrm>
          </p:contentPart>
        </mc:Choice>
        <mc:Fallback xmlns="">
          <p:pic>
            <p:nvPicPr>
              <p:cNvPr id="24" name="墨迹 23">
                <a:extLst>
                  <a:ext uri="{FF2B5EF4-FFF2-40B4-BE49-F238E27FC236}">
                    <a16:creationId xmlns:a16="http://schemas.microsoft.com/office/drawing/2014/main" id="{A0200D79-BB66-4248-9059-51A66B3B43CA}"/>
                  </a:ext>
                </a:extLst>
              </p:cNvPr>
              <p:cNvPicPr/>
              <p:nvPr/>
            </p:nvPicPr>
            <p:blipFill>
              <a:blip r:embed="rId12"/>
              <a:stretch>
                <a:fillRect/>
              </a:stretch>
            </p:blipFill>
            <p:spPr>
              <a:xfrm>
                <a:off x="12945020" y="51925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墨迹 26">
                <a:extLst>
                  <a:ext uri="{FF2B5EF4-FFF2-40B4-BE49-F238E27FC236}">
                    <a16:creationId xmlns:a16="http://schemas.microsoft.com/office/drawing/2014/main" id="{F4A6A8A1-EA0C-43DD-99EE-88DB74B7E701}"/>
                  </a:ext>
                </a:extLst>
              </p14:cNvPr>
              <p14:cNvContentPartPr/>
              <p14:nvPr/>
            </p14:nvContentPartPr>
            <p14:xfrm>
              <a:off x="10413380" y="4736747"/>
              <a:ext cx="11880" cy="15480"/>
            </p14:xfrm>
          </p:contentPart>
        </mc:Choice>
        <mc:Fallback xmlns="">
          <p:pic>
            <p:nvPicPr>
              <p:cNvPr id="27" name="墨迹 26">
                <a:extLst>
                  <a:ext uri="{FF2B5EF4-FFF2-40B4-BE49-F238E27FC236}">
                    <a16:creationId xmlns:a16="http://schemas.microsoft.com/office/drawing/2014/main" id="{F4A6A8A1-EA0C-43DD-99EE-88DB74B7E701}"/>
                  </a:ext>
                </a:extLst>
              </p:cNvPr>
              <p:cNvPicPr/>
              <p:nvPr/>
            </p:nvPicPr>
            <p:blipFill>
              <a:blip r:embed="rId18"/>
              <a:stretch>
                <a:fillRect/>
              </a:stretch>
            </p:blipFill>
            <p:spPr>
              <a:xfrm>
                <a:off x="10404645" y="4727747"/>
                <a:ext cx="29001" cy="33120"/>
              </a:xfrm>
              <a:prstGeom prst="rect">
                <a:avLst/>
              </a:prstGeom>
            </p:spPr>
          </p:pic>
        </mc:Fallback>
      </mc:AlternateContent>
      <p:pic>
        <p:nvPicPr>
          <p:cNvPr id="5" name="图片 4">
            <a:extLst>
              <a:ext uri="{FF2B5EF4-FFF2-40B4-BE49-F238E27FC236}">
                <a16:creationId xmlns:a16="http://schemas.microsoft.com/office/drawing/2014/main" id="{0CD25A89-F253-4FB7-9853-F2AA6FF6A24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0913" y="1715052"/>
            <a:ext cx="5440288" cy="3052701"/>
          </a:xfrm>
          <a:prstGeom prst="rect">
            <a:avLst/>
          </a:prstGeom>
        </p:spPr>
      </p:pic>
      <p:pic>
        <p:nvPicPr>
          <p:cNvPr id="15" name="图片 14">
            <a:extLst>
              <a:ext uri="{FF2B5EF4-FFF2-40B4-BE49-F238E27FC236}">
                <a16:creationId xmlns:a16="http://schemas.microsoft.com/office/drawing/2014/main" id="{8A74FBC3-FA39-4DA5-BE49-35A075AD30B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09503" y="2406310"/>
            <a:ext cx="4764636" cy="3450486"/>
          </a:xfrm>
          <a:prstGeom prst="rect">
            <a:avLst/>
          </a:prstGeom>
        </p:spPr>
      </p:pic>
      <p:sp>
        <p:nvSpPr>
          <p:cNvPr id="6" name="矩形 5">
            <a:extLst>
              <a:ext uri="{FF2B5EF4-FFF2-40B4-BE49-F238E27FC236}">
                <a16:creationId xmlns:a16="http://schemas.microsoft.com/office/drawing/2014/main" id="{13248545-75F6-4DB3-BA95-C957F1AE1223}"/>
              </a:ext>
            </a:extLst>
          </p:cNvPr>
          <p:cNvSpPr/>
          <p:nvPr/>
        </p:nvSpPr>
        <p:spPr>
          <a:xfrm>
            <a:off x="6400800" y="1208346"/>
            <a:ext cx="5367241" cy="954107"/>
          </a:xfrm>
          <a:prstGeom prst="rect">
            <a:avLst/>
          </a:prstGeom>
        </p:spPr>
        <p:txBody>
          <a:bodyPr wrap="square">
            <a:spAutoFit/>
          </a:bodyPr>
          <a:lstStyle/>
          <a:p>
            <a:r>
              <a:rPr lang="zh-CN" altLang="en-US" sz="2800" dirty="0"/>
              <a:t>给定一个前馈神经网络，用下面的记号来描述这样网络：</a:t>
            </a:r>
          </a:p>
        </p:txBody>
      </p:sp>
    </p:spTree>
    <p:extLst>
      <p:ext uri="{BB962C8B-B14F-4D97-AF65-F5344CB8AC3E}">
        <p14:creationId xmlns:p14="http://schemas.microsoft.com/office/powerpoint/2010/main" val="2881734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信息传递过程</a:t>
            </a:r>
          </a:p>
        </p:txBody>
      </p:sp>
      <p:sp>
        <p:nvSpPr>
          <p:cNvPr id="5" name="内容占位符 4"/>
          <p:cNvSpPr>
            <a:spLocks noGrp="1"/>
          </p:cNvSpPr>
          <p:nvPr>
            <p:ph idx="1"/>
          </p:nvPr>
        </p:nvSpPr>
        <p:spPr/>
        <p:txBody>
          <a:bodyPr/>
          <a:lstStyle/>
          <a:p>
            <a:r>
              <a:rPr lang="zh-CN" altLang="en-US" dirty="0"/>
              <a:t>前馈神经网络通过下面公式进行信息传播。</a:t>
            </a:r>
            <a:endParaRPr lang="en-US" altLang="zh-CN" dirty="0"/>
          </a:p>
          <a:p>
            <a:endParaRPr lang="en-US" altLang="zh-CN" dirty="0"/>
          </a:p>
          <a:p>
            <a:endParaRPr lang="en-US" altLang="zh-CN" dirty="0"/>
          </a:p>
          <a:p>
            <a:endParaRPr lang="en-US" altLang="zh-CN" dirty="0"/>
          </a:p>
          <a:p>
            <a:endParaRPr lang="en-US" altLang="zh-CN" dirty="0"/>
          </a:p>
          <a:p>
            <a:r>
              <a:rPr lang="zh-CN" altLang="en-US" dirty="0"/>
              <a:t>前馈计算：</a:t>
            </a:r>
          </a:p>
        </p:txBody>
      </p:sp>
      <p:pic>
        <p:nvPicPr>
          <p:cNvPr id="8" name="图片 7">
            <a:extLst>
              <a:ext uri="{FF2B5EF4-FFF2-40B4-BE49-F238E27FC236}">
                <a16:creationId xmlns:a16="http://schemas.microsoft.com/office/drawing/2014/main" id="{7245EDA8-072B-4B78-9F7B-888ED3938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752601"/>
            <a:ext cx="3983228" cy="1577174"/>
          </a:xfrm>
          <a:prstGeom prst="rect">
            <a:avLst/>
          </a:prstGeom>
        </p:spPr>
      </p:pic>
      <p:pic>
        <p:nvPicPr>
          <p:cNvPr id="10" name="图片 9">
            <a:extLst>
              <a:ext uri="{FF2B5EF4-FFF2-40B4-BE49-F238E27FC236}">
                <a16:creationId xmlns:a16="http://schemas.microsoft.com/office/drawing/2014/main" id="{2E3F162C-7BB6-4D16-B66D-A07E593AD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757" y="4522645"/>
            <a:ext cx="10114485" cy="733410"/>
          </a:xfrm>
          <a:prstGeom prst="rect">
            <a:avLst/>
          </a:prstGeom>
        </p:spPr>
      </p:pic>
    </p:spTree>
    <p:extLst>
      <p:ext uri="{BB962C8B-B14F-4D97-AF65-F5344CB8AC3E}">
        <p14:creationId xmlns:p14="http://schemas.microsoft.com/office/powerpoint/2010/main" val="2020899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D3587-6680-5F2F-16E0-FFABA6515CC0}"/>
              </a:ext>
            </a:extLst>
          </p:cNvPr>
          <p:cNvSpPr>
            <a:spLocks noGrp="1"/>
          </p:cNvSpPr>
          <p:nvPr>
            <p:ph type="title"/>
          </p:nvPr>
        </p:nvSpPr>
        <p:spPr/>
        <p:txBody>
          <a:bodyPr/>
          <a:lstStyle/>
          <a:p>
            <a:r>
              <a:rPr lang="zh-CN" altLang="en-US"/>
              <a:t>信息传递过程</a:t>
            </a:r>
          </a:p>
        </p:txBody>
      </p:sp>
      <p:pic>
        <p:nvPicPr>
          <p:cNvPr id="7" name="图片 6">
            <a:extLst>
              <a:ext uri="{FF2B5EF4-FFF2-40B4-BE49-F238E27FC236}">
                <a16:creationId xmlns:a16="http://schemas.microsoft.com/office/drawing/2014/main" id="{E2DE85D2-DD59-0E06-A40E-5AD29C235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262" y="1143000"/>
            <a:ext cx="9515475" cy="5210175"/>
          </a:xfrm>
          <a:prstGeom prst="rect">
            <a:avLst/>
          </a:prstGeom>
        </p:spPr>
      </p:pic>
    </p:spTree>
    <p:extLst>
      <p:ext uri="{BB962C8B-B14F-4D97-AF65-F5344CB8AC3E}">
        <p14:creationId xmlns:p14="http://schemas.microsoft.com/office/powerpoint/2010/main" val="33191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深层前馈神经网络</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1" y="989275"/>
            <a:ext cx="6534648" cy="5250433"/>
          </a:xfrm>
          <a:prstGeom prst="rect">
            <a:avLst/>
          </a:prstGeom>
        </p:spPr>
      </p:pic>
    </p:spTree>
    <p:extLst>
      <p:ext uri="{BB962C8B-B14F-4D97-AF65-F5344CB8AC3E}">
        <p14:creationId xmlns:p14="http://schemas.microsoft.com/office/powerpoint/2010/main" val="682720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9" name="矩形 8"/>
          <p:cNvSpPr/>
          <p:nvPr/>
        </p:nvSpPr>
        <p:spPr>
          <a:xfrm>
            <a:off x="838200" y="1905000"/>
            <a:ext cx="10744200" cy="2308324"/>
          </a:xfrm>
          <a:prstGeom prst="rect">
            <a:avLst/>
          </a:prstGeom>
        </p:spPr>
        <p:txBody>
          <a:bodyPr wrap="square">
            <a:spAutoFit/>
          </a:bodyPr>
          <a:lstStyle/>
          <a:p>
            <a:r>
              <a:rPr lang="zh-CN" altLang="en-US" sz="3600"/>
              <a:t>对于</a:t>
            </a:r>
            <a:r>
              <a:rPr lang="zh-CN" altLang="en-US" sz="3600" dirty="0"/>
              <a:t>具有线性输出层和至少一个使用“挤压”性质的激活函数的隐藏层组成的前馈神经网络，只要其隐藏层神经元的数量足够，它可以以任意的精度来近似任何从一个定义在实数空间中的有界闭集函数。</a:t>
            </a:r>
          </a:p>
        </p:txBody>
      </p:sp>
    </p:spTree>
    <p:extLst>
      <p:ext uri="{BB962C8B-B14F-4D97-AF65-F5344CB8AC3E}">
        <p14:creationId xmlns:p14="http://schemas.microsoft.com/office/powerpoint/2010/main" val="404303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神经网络可以作为一个“万能”函数来使用，可以用来进行复杂的特征转换，或逼近一个复杂的条件分布。</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如果</a:t>
                </a:r>
                <a14:m>
                  <m:oMath xmlns:m="http://schemas.openxmlformats.org/officeDocument/2006/math">
                    <m:r>
                      <a:rPr lang="en-US" altLang="zh-CN" i="1" dirty="0" smtClean="0">
                        <a:latin typeface="Cambria Math" panose="02040503050406030204" pitchFamily="18" charset="0"/>
                      </a:rPr>
                      <m:t>𝑔</m:t>
                    </m:r>
                    <m:r>
                      <a:rPr lang="en-US" altLang="zh-CN" i="1" dirty="0" smtClean="0">
                        <a:latin typeface="Cambria Math" panose="02040503050406030204" pitchFamily="18" charset="0"/>
                      </a:rPr>
                      <m:t>(⋅)</m:t>
                    </m:r>
                  </m:oMath>
                </a14:m>
                <a:r>
                  <a:rPr lang="zh-CN" altLang="en-US"/>
                  <a:t>为</a:t>
                </a:r>
                <a:r>
                  <a:rPr lang="en-US" altLang="zh-CN"/>
                  <a:t>Softmax</a:t>
                </a:r>
                <a:r>
                  <a:rPr lang="zh-CN" altLang="en-US"/>
                  <a:t>回归，那么</a:t>
                </a:r>
                <a:r>
                  <a:rPr lang="en-US" altLang="zh-CN"/>
                  <a:t>Softmax</a:t>
                </a:r>
                <a:r>
                  <a:rPr lang="zh-CN" altLang="en-US"/>
                  <a:t>回归</a:t>
                </a:r>
                <a:r>
                  <a:rPr lang="zh-CN" altLang="en-US" dirty="0"/>
                  <a:t>分类器可以看成神经网络的最后一层。</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8" t="-1578" r="-1000"/>
                </a:stretch>
              </a:blipFill>
            </p:spPr>
            <p:txBody>
              <a:bodyPr/>
              <a:lstStyle/>
              <a:p>
                <a:r>
                  <a:rPr lang="zh-CN" altLang="en-US">
                    <a:noFill/>
                  </a:rPr>
                  <a:t> </a:t>
                </a:r>
              </a:p>
            </p:txBody>
          </p:sp>
        </mc:Fallback>
      </mc:AlternateContent>
      <p:pic>
        <p:nvPicPr>
          <p:cNvPr id="19" name="图片 1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286000"/>
            <a:ext cx="3271243" cy="707590"/>
          </a:xfrm>
          <a:prstGeom prst="rect">
            <a:avLst/>
          </a:prstGeom>
        </p:spPr>
      </p:pic>
      <p:cxnSp>
        <p:nvCxnSpPr>
          <p:cNvPr id="7" name="直接连接符 6"/>
          <p:cNvCxnSpPr/>
          <p:nvPr/>
        </p:nvCxnSpPr>
        <p:spPr>
          <a:xfrm>
            <a:off x="5404842" y="2917390"/>
            <a:ext cx="808224" cy="0"/>
          </a:xfrm>
          <a:prstGeom prst="line">
            <a:avLst/>
          </a:prstGeom>
        </p:spPr>
        <p:style>
          <a:lnRef idx="3">
            <a:schemeClr val="accent4"/>
          </a:lnRef>
          <a:fillRef idx="0">
            <a:schemeClr val="accent4"/>
          </a:fillRef>
          <a:effectRef idx="2">
            <a:schemeClr val="accent4"/>
          </a:effectRef>
          <a:fontRef idx="minor">
            <a:schemeClr val="tx1"/>
          </a:fontRef>
        </p:style>
      </p:cxnSp>
      <p:sp>
        <p:nvSpPr>
          <p:cNvPr id="9" name="文本框 8"/>
          <p:cNvSpPr txBox="1"/>
          <p:nvPr/>
        </p:nvSpPr>
        <p:spPr>
          <a:xfrm>
            <a:off x="7081242" y="3755591"/>
            <a:ext cx="1415772" cy="461665"/>
          </a:xfrm>
          <a:prstGeom prst="rect">
            <a:avLst/>
          </a:prstGeom>
          <a:noFill/>
        </p:spPr>
        <p:txBody>
          <a:bodyPr wrap="none" rtlCol="0">
            <a:spAutoFit/>
          </a:bodyPr>
          <a:lstStyle/>
          <a:p>
            <a:r>
              <a:rPr lang="zh-CN" altLang="en-US" sz="2400" dirty="0"/>
              <a:t>神经网络</a:t>
            </a:r>
          </a:p>
        </p:txBody>
      </p:sp>
      <p:cxnSp>
        <p:nvCxnSpPr>
          <p:cNvPr id="11" name="直接连接符 10"/>
          <p:cNvCxnSpPr>
            <a:endCxn id="9" idx="0"/>
          </p:cNvCxnSpPr>
          <p:nvPr/>
        </p:nvCxnSpPr>
        <p:spPr>
          <a:xfrm>
            <a:off x="5709642" y="2917390"/>
            <a:ext cx="2079486"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924812" y="2993591"/>
            <a:ext cx="2080231" cy="38098"/>
          </a:xfrm>
          <a:prstGeom prst="line">
            <a:avLst/>
          </a:prstGeom>
        </p:spPr>
        <p:style>
          <a:lnRef idx="2">
            <a:schemeClr val="accent2"/>
          </a:lnRef>
          <a:fillRef idx="0">
            <a:schemeClr val="accent2"/>
          </a:fillRef>
          <a:effectRef idx="1">
            <a:schemeClr val="accent2"/>
          </a:effectRef>
          <a:fontRef idx="minor">
            <a:schemeClr val="tx1"/>
          </a:fontRef>
        </p:style>
      </p:cxnSp>
      <p:sp>
        <p:nvSpPr>
          <p:cNvPr id="14" name="文本框 13"/>
          <p:cNvSpPr txBox="1"/>
          <p:nvPr/>
        </p:nvSpPr>
        <p:spPr>
          <a:xfrm>
            <a:off x="4169548" y="3755590"/>
            <a:ext cx="1107996" cy="461665"/>
          </a:xfrm>
          <a:prstGeom prst="rect">
            <a:avLst/>
          </a:prstGeom>
          <a:noFill/>
        </p:spPr>
        <p:txBody>
          <a:bodyPr wrap="none" rtlCol="0">
            <a:spAutoFit/>
          </a:bodyPr>
          <a:lstStyle/>
          <a:p>
            <a:r>
              <a:rPr lang="zh-CN" altLang="en-US" sz="2400" dirty="0"/>
              <a:t>分类器</a:t>
            </a:r>
          </a:p>
        </p:txBody>
      </p:sp>
      <p:cxnSp>
        <p:nvCxnSpPr>
          <p:cNvPr id="16" name="直接连接符 15"/>
          <p:cNvCxnSpPr>
            <a:stCxn id="14" idx="0"/>
          </p:cNvCxnSpPr>
          <p:nvPr/>
        </p:nvCxnSpPr>
        <p:spPr>
          <a:xfrm flipV="1">
            <a:off x="4723547" y="3031689"/>
            <a:ext cx="1037359" cy="7239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05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EEFFD-77DC-927E-0E80-BA2D93A56689}"/>
              </a:ext>
            </a:extLst>
          </p:cNvPr>
          <p:cNvSpPr>
            <a:spLocks noGrp="1"/>
          </p:cNvSpPr>
          <p:nvPr>
            <p:ph type="title"/>
          </p:nvPr>
        </p:nvSpPr>
        <p:spPr/>
        <p:txBody>
          <a:bodyPr/>
          <a:lstStyle/>
          <a:p>
            <a:r>
              <a:rPr lang="en-US" altLang="zh-CN"/>
              <a:t>4</a:t>
            </a:r>
            <a:r>
              <a:rPr lang="zh-CN" altLang="en-US"/>
              <a:t>层的</a:t>
            </a:r>
            <a:r>
              <a:rPr lang="en-US" altLang="zh-CN"/>
              <a:t>2</a:t>
            </a:r>
            <a:r>
              <a:rPr lang="zh-CN" altLang="en-US"/>
              <a:t>分类前馈神经网络</a:t>
            </a:r>
          </a:p>
        </p:txBody>
      </p:sp>
      <p:pic>
        <p:nvPicPr>
          <p:cNvPr id="7170" name="Picture 2">
            <a:extLst>
              <a:ext uri="{FF2B5EF4-FFF2-40B4-BE49-F238E27FC236}">
                <a16:creationId xmlns:a16="http://schemas.microsoft.com/office/drawing/2014/main" id="{F3BB01E5-CD18-2CBB-EBFF-53BADB565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19200"/>
            <a:ext cx="9525000" cy="510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664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006F1-68FD-5F69-70E8-71E2575713D9}"/>
              </a:ext>
            </a:extLst>
          </p:cNvPr>
          <p:cNvSpPr>
            <a:spLocks noGrp="1"/>
          </p:cNvSpPr>
          <p:nvPr>
            <p:ph type="title"/>
          </p:nvPr>
        </p:nvSpPr>
        <p:spPr/>
        <p:txBody>
          <a:bodyPr/>
          <a:lstStyle/>
          <a:p>
            <a:r>
              <a:rPr lang="zh-CN" altLang="en-US"/>
              <a:t>应用到机器学习</a:t>
            </a:r>
          </a:p>
        </p:txBody>
      </p:sp>
      <p:pic>
        <p:nvPicPr>
          <p:cNvPr id="4" name="前向传播视频">
            <a:hlinkClick r:id="" action="ppaction://media"/>
            <a:extLst>
              <a:ext uri="{FF2B5EF4-FFF2-40B4-BE49-F238E27FC236}">
                <a16:creationId xmlns:a16="http://schemas.microsoft.com/office/drawing/2014/main" id="{92F8B45F-5F00-DE63-78CC-D17799464E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1143000"/>
            <a:ext cx="7620000" cy="4572000"/>
          </a:xfrm>
          <a:prstGeom prst="rect">
            <a:avLst/>
          </a:prstGeom>
        </p:spPr>
      </p:pic>
    </p:spTree>
    <p:extLst>
      <p:ext uri="{BB962C8B-B14F-4D97-AF65-F5344CB8AC3E}">
        <p14:creationId xmlns:p14="http://schemas.microsoft.com/office/powerpoint/2010/main" val="83757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F0F8032-ED08-DDA4-B6F6-79823CA15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
            <a:ext cx="9505950" cy="598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189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18C2E-603F-4021-BF58-FD70A37D5FE7}"/>
              </a:ext>
            </a:extLst>
          </p:cNvPr>
          <p:cNvSpPr>
            <a:spLocks noGrp="1"/>
          </p:cNvSpPr>
          <p:nvPr>
            <p:ph type="ctrTitle"/>
          </p:nvPr>
        </p:nvSpPr>
        <p:spPr/>
        <p:txBody>
          <a:bodyPr/>
          <a:lstStyle/>
          <a:p>
            <a:r>
              <a:rPr lang="zh-CN" altLang="en-US" sz="4400" b="1" dirty="0"/>
              <a:t>参数学习</a:t>
            </a:r>
          </a:p>
        </p:txBody>
      </p:sp>
    </p:spTree>
    <p:extLst>
      <p:ext uri="{BB962C8B-B14F-4D97-AF65-F5344CB8AC3E}">
        <p14:creationId xmlns:p14="http://schemas.microsoft.com/office/powerpoint/2010/main" val="1824725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3" name="内容占位符 2"/>
          <p:cNvSpPr>
            <a:spLocks noGrp="1"/>
          </p:cNvSpPr>
          <p:nvPr>
            <p:ph idx="1"/>
          </p:nvPr>
        </p:nvSpPr>
        <p:spPr/>
        <p:txBody>
          <a:bodyPr/>
          <a:lstStyle/>
          <a:p>
            <a:r>
              <a:rPr lang="zh-CN" altLang="en-US" dirty="0"/>
              <a:t>对于多分类问题</a:t>
            </a:r>
            <a:endParaRPr lang="en-US" altLang="zh-CN" dirty="0"/>
          </a:p>
          <a:p>
            <a:pPr lvl="1"/>
            <a:r>
              <a:rPr lang="zh-CN" altLang="en-US" dirty="0"/>
              <a:t>如果使用</a:t>
            </a:r>
            <a:r>
              <a:rPr lang="en-US" altLang="zh-CN" dirty="0"/>
              <a:t>Softmax</a:t>
            </a:r>
            <a:r>
              <a:rPr lang="zh-CN" altLang="en-US" dirty="0"/>
              <a:t>回归分类器，相当于网络最后一层设置</a:t>
            </a:r>
            <a:r>
              <a:rPr lang="en-US" altLang="zh-CN" dirty="0"/>
              <a:t>C </a:t>
            </a:r>
            <a:r>
              <a:rPr lang="zh-CN" altLang="en-US" dirty="0"/>
              <a:t>个神经元，其输出经过</a:t>
            </a:r>
            <a:r>
              <a:rPr lang="en-US" altLang="zh-CN" dirty="0"/>
              <a:t>Softmax</a:t>
            </a:r>
            <a:r>
              <a:rPr lang="zh-CN" altLang="en-US" dirty="0"/>
              <a:t>函数进行归一化后可以作为每个类的条件概率。</a:t>
            </a:r>
            <a:endParaRPr lang="en-US" altLang="zh-CN" dirty="0"/>
          </a:p>
          <a:p>
            <a:endParaRPr lang="en-US" altLang="zh-CN" dirty="0"/>
          </a:p>
          <a:p>
            <a:endParaRPr lang="en-US" altLang="zh-CN" dirty="0"/>
          </a:p>
          <a:p>
            <a:pPr lvl="1"/>
            <a:endParaRPr lang="en-US" altLang="zh-CN" dirty="0"/>
          </a:p>
          <a:p>
            <a:pPr lvl="1"/>
            <a:r>
              <a:rPr lang="zh-CN" altLang="en-US" dirty="0"/>
              <a:t>采用交叉熵损失函数，对于样本</a:t>
            </a:r>
            <a:r>
              <a:rPr lang="en-US" altLang="zh-CN" dirty="0"/>
              <a:t>(</a:t>
            </a:r>
            <a:r>
              <a:rPr lang="en-US" altLang="zh-CN" dirty="0" err="1"/>
              <a:t>x,y</a:t>
            </a:r>
            <a:r>
              <a:rPr lang="en-US" altLang="zh-CN" dirty="0"/>
              <a:t>)</a:t>
            </a:r>
            <a:r>
              <a:rPr lang="zh-CN" altLang="en-US" dirty="0"/>
              <a:t>，其损失函数为</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699" y="2909744"/>
            <a:ext cx="2620400" cy="778336"/>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394" y="5174138"/>
            <a:ext cx="2825869" cy="480999"/>
          </a:xfrm>
          <a:prstGeom prst="rect">
            <a:avLst/>
          </a:prstGeom>
        </p:spPr>
      </p:pic>
    </p:spTree>
    <p:extLst>
      <p:ext uri="{BB962C8B-B14F-4D97-AF65-F5344CB8AC3E}">
        <p14:creationId xmlns:p14="http://schemas.microsoft.com/office/powerpoint/2010/main" val="337480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给定训练集为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 = </m:t>
                    </m:r>
                    <m:sSubSup>
                      <m:sSubSupPr>
                        <m:ctrlPr>
                          <a:rPr lang="en-US" altLang="zh-CN" i="1" dirty="0" smtClean="0">
                            <a:latin typeface="Cambria Math" panose="02040503050406030204" pitchFamily="18" charset="0"/>
                          </a:rPr>
                        </m:ctrlPr>
                      </m:sSubSupPr>
                      <m:e>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𝑦</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 )}</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r>
                          <m:rPr>
                            <m:nor/>
                          </m:rPr>
                          <a:rPr lang="en-US" altLang="zh-CN" dirty="0"/>
                          <m:t> </m:t>
                        </m:r>
                      </m:sup>
                    </m:sSubSup>
                  </m:oMath>
                </a14:m>
                <a:r>
                  <a:rPr lang="en-US" altLang="zh-CN" dirty="0"/>
                  <a:t> </a:t>
                </a:r>
                <a:r>
                  <a:rPr lang="zh-CN" altLang="en-US" dirty="0"/>
                  <a:t>，将每个样本</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zh-CN" altLang="en-US" dirty="0"/>
                  <a:t>输入给前馈神经网络，得到网络输出为 </a:t>
                </a:r>
                <a14:m>
                  <m:oMath xmlns:m="http://schemas.openxmlformats.org/officeDocument/2006/math">
                    <m:sSup>
                      <m:sSupPr>
                        <m:ctrlPr>
                          <a:rPr lang="en-US" altLang="zh-CN" i="1" dirty="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i="1" dirty="0">
                                <a:latin typeface="Cambria Math" panose="02040503050406030204" pitchFamily="18" charset="0"/>
                              </a:rPr>
                              <m:t>𝑦</m:t>
                            </m:r>
                          </m:e>
                        </m:acc>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zh-CN" altLang="en-US" dirty="0"/>
                  <a:t>，其在数据集</a:t>
                </a:r>
                <a:r>
                  <a:rPr lang="en-US" altLang="zh-CN" dirty="0"/>
                  <a:t>D</a:t>
                </a:r>
                <a:r>
                  <a:rPr lang="zh-CN" altLang="en-US" dirty="0"/>
                  <a:t>上的结构化风险函数为：</a:t>
                </a:r>
                <a:endParaRPr lang="en-US" altLang="zh-CN" dirty="0"/>
              </a:p>
              <a:p>
                <a:endParaRPr lang="en-US" altLang="zh-CN" dirty="0"/>
              </a:p>
              <a:p>
                <a:endParaRPr lang="en-US" altLang="zh-CN" dirty="0"/>
              </a:p>
              <a:p>
                <a:r>
                  <a:rPr lang="zh-CN" altLang="en-US" dirty="0"/>
                  <a:t>梯度下降</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1037" t="-1111"/>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871478"/>
            <a:ext cx="4789840" cy="832779"/>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4442876"/>
            <a:ext cx="3040320" cy="725919"/>
          </a:xfrm>
          <a:prstGeom prst="rect">
            <a:avLst/>
          </a:prstGeom>
        </p:spPr>
      </p:pic>
      <p:pic>
        <p:nvPicPr>
          <p:cNvPr id="8" name="图片 7"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4805" y="5343818"/>
            <a:ext cx="2875851" cy="594697"/>
          </a:xfrm>
          <a:prstGeom prst="rect">
            <a:avLst/>
          </a:prstGeom>
        </p:spPr>
      </p:pic>
    </p:spTree>
    <p:extLst>
      <p:ext uri="{BB962C8B-B14F-4D97-AF65-F5344CB8AC3E}">
        <p14:creationId xmlns:p14="http://schemas.microsoft.com/office/powerpoint/2010/main" val="1270783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梯度下降</a:t>
            </a:r>
            <a:endParaRPr lang="zh-TW" altLang="en-US" dirty="0"/>
          </a:p>
        </p:txBody>
      </p:sp>
      <mc:AlternateContent xmlns:mc="http://schemas.openxmlformats.org/markup-compatibility/2006" xmlns:a14="http://schemas.microsoft.com/office/drawing/2010/main">
        <mc:Choice Requires="a14">
          <p:sp>
            <p:nvSpPr>
              <p:cNvPr id="62" name="文字方塊 61"/>
              <p:cNvSpPr txBox="1"/>
              <p:nvPr/>
            </p:nvSpPr>
            <p:spPr>
              <a:xfrm>
                <a:off x="1411288" y="2429422"/>
                <a:ext cx="1400487" cy="461665"/>
              </a:xfrm>
              <a:prstGeom prst="rect">
                <a:avLst/>
              </a:prstGeom>
              <a:noFill/>
            </p:spPr>
            <p:txBody>
              <a:bodyPr wrap="square" rtlCol="0">
                <a:spAutoFit/>
              </a:bodyPr>
              <a:lstStyle/>
              <a:p>
                <a:pPr algn="ctr"/>
                <a:r>
                  <a:rPr lang="en-US" altLang="zh-TW" sz="2400" dirty="0">
                    <a:latin typeface="STIX Two Math" panose="02020603050405020304" pitchFamily="18" charset="0"/>
                    <a:ea typeface="STIX Two Math" panose="02020603050405020304" pitchFamily="18" charset="0"/>
                    <a:cs typeface="STIX Two Math" panose="02020603050405020304" pitchFamily="18" charset="0"/>
                  </a:rPr>
                  <a:t>Loss </a:t>
                </a:r>
                <a14:m>
                  <m:oMath xmlns:m="http://schemas.openxmlformats.org/officeDocument/2006/math">
                    <m:r>
                      <a:rPr lang="en-US" altLang="zh-TW" sz="2400" i="1">
                        <a:latin typeface="Cambria Math" panose="02040503050406030204" pitchFamily="18" charset="0"/>
                        <a:ea typeface="Cambria Math" panose="02040503050406030204" pitchFamily="18" charset="0"/>
                        <a:cs typeface="STIX Two Math" panose="02020603050405020304" pitchFamily="18" charset="0"/>
                      </a:rPr>
                      <m:t>ℒ</m:t>
                    </m:r>
                  </m:oMath>
                </a14:m>
                <a:endParaRPr lang="zh-TW" altLang="en-US" sz="2400" dirty="0">
                  <a:latin typeface="STIX Two Math" panose="02020603050405020304" pitchFamily="18" charset="0"/>
                  <a:cs typeface="STIX Two Math" panose="02020603050405020304" pitchFamily="18" charset="0"/>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1411288" y="2429422"/>
                <a:ext cx="1400487" cy="461665"/>
              </a:xfrm>
              <a:prstGeom prst="rect">
                <a:avLst/>
              </a:prstGeom>
              <a:blipFill>
                <a:blip r:embed="rId7"/>
                <a:stretch>
                  <a:fillRect t="-4000" b="-37333"/>
                </a:stretch>
              </a:blipFill>
            </p:spPr>
            <p:txBody>
              <a:bodyPr/>
              <a:lstStyle/>
              <a:p>
                <a:r>
                  <a:rPr lang="zh-CN" altLang="en-US">
                    <a:noFill/>
                  </a:rPr>
                  <a:t> </a:t>
                </a:r>
              </a:p>
            </p:txBody>
          </p:sp>
        </mc:Fallback>
      </mc:AlternateContent>
      <p:cxnSp>
        <p:nvCxnSpPr>
          <p:cNvPr id="28" name="直線單箭頭接點 27"/>
          <p:cNvCxnSpPr/>
          <p:nvPr/>
        </p:nvCxnSpPr>
        <p:spPr>
          <a:xfrm>
            <a:off x="2050852" y="575502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nvGraphicFramePr>
        <p:xfrm>
          <a:off x="9814383" y="5787884"/>
          <a:ext cx="327025" cy="298450"/>
        </p:xfrm>
        <a:graphic>
          <a:graphicData uri="http://schemas.openxmlformats.org/presentationml/2006/ole">
            <mc:AlternateContent xmlns:mc="http://schemas.openxmlformats.org/markup-compatibility/2006">
              <mc:Choice xmlns:v="urn:schemas-microsoft-com:vml" Requires="v">
                <p:oleObj name="方程式" r:id="rId8" imgW="152280" imgH="139680" progId="Equation.3">
                  <p:embed/>
                </p:oleObj>
              </mc:Choice>
              <mc:Fallback>
                <p:oleObj name="方程式" r:id="rId8" imgW="152280" imgH="139680" progId="Equation.3">
                  <p:embed/>
                  <p:pic>
                    <p:nvPicPr>
                      <p:cNvPr id="29" name="Object 12"/>
                      <p:cNvPicPr>
                        <a:picLocks noChangeAspect="1" noChangeArrowheads="1"/>
                      </p:cNvPicPr>
                      <p:nvPr/>
                    </p:nvPicPr>
                    <p:blipFill>
                      <a:blip r:embed="rId9"/>
                      <a:srcRect/>
                      <a:stretch>
                        <a:fillRect/>
                      </a:stretch>
                    </p:blipFill>
                    <p:spPr bwMode="auto">
                      <a:xfrm>
                        <a:off x="9814383" y="5787884"/>
                        <a:ext cx="327025" cy="298450"/>
                      </a:xfrm>
                      <a:prstGeom prst="rect">
                        <a:avLst/>
                      </a:prstGeom>
                      <a:noFill/>
                    </p:spPr>
                  </p:pic>
                </p:oleObj>
              </mc:Fallback>
            </mc:AlternateContent>
          </a:graphicData>
        </a:graphic>
      </p:graphicFrame>
      <p:cxnSp>
        <p:nvCxnSpPr>
          <p:cNvPr id="30" name="直線單箭頭接點 29"/>
          <p:cNvCxnSpPr/>
          <p:nvPr/>
        </p:nvCxnSpPr>
        <p:spPr>
          <a:xfrm flipV="1">
            <a:off x="2863907" y="2201391"/>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3354778" y="1666505"/>
                <a:ext cx="5203253" cy="1569660"/>
              </a:xfrm>
              <a:prstGeom prst="rect">
                <a:avLst/>
              </a:prstGeom>
              <a:noFill/>
            </p:spPr>
            <p:txBody>
              <a:bodyPr wrap="square" rtlCol="0">
                <a:spAutoFit/>
              </a:bodyPr>
              <a:lstStyle/>
              <a:p>
                <a:pPr marL="457200" indent="-457200">
                  <a:buFont typeface="+mj-lt"/>
                  <a:buAutoNum type="arabicPeriod"/>
                </a:pPr>
                <a:r>
                  <a:rPr lang="zh-CN" altLang="en-US" sz="2400" dirty="0">
                    <a:latin typeface="STIX Two Math" panose="02020603050405020304" pitchFamily="18" charset="0"/>
                    <a:cs typeface="STIX Two Math" panose="02020603050405020304" pitchFamily="18" charset="0"/>
                  </a:rPr>
                  <a:t>初始化</a:t>
                </a:r>
                <a:r>
                  <a:rPr lang="en-US" altLang="zh-CN" sz="2400" dirty="0">
                    <a:latin typeface="STIX Two Math" panose="02020603050405020304" pitchFamily="18" charset="0"/>
                    <a:ea typeface="STIX Two Math" panose="02020603050405020304" pitchFamily="18" charset="0"/>
                    <a:cs typeface="STIX Two Math" panose="02020603050405020304" pitchFamily="18" charset="0"/>
                  </a:rPr>
                  <a:t>w</a:t>
                </a:r>
              </a:p>
              <a:p>
                <a:pPr marL="457200" indent="-457200">
                  <a:buFont typeface="+mj-lt"/>
                  <a:buAutoNum type="arabicPeriod"/>
                </a:pPr>
                <a:r>
                  <a:rPr lang="zh-CN" altLang="en-US" sz="2400" dirty="0">
                    <a:latin typeface="STIX Two Math" panose="02020603050405020304" pitchFamily="18" charset="0"/>
                    <a:cs typeface="STIX Two Math" panose="02020603050405020304" pitchFamily="18" charset="0"/>
                  </a:rPr>
                  <a:t>重复</a:t>
                </a:r>
                <a:endParaRPr lang="en-US" altLang="zh-CN" sz="2400" dirty="0">
                  <a:latin typeface="STIX Two Math" panose="02020603050405020304" pitchFamily="18" charset="0"/>
                  <a:ea typeface="STIX Two Math" panose="02020603050405020304" pitchFamily="18" charset="0"/>
                  <a:cs typeface="STIX Two Math" panose="02020603050405020304" pitchFamily="18" charset="0"/>
                </a:endParaRPr>
              </a:p>
              <a:p>
                <a:pPr marL="914400" lvl="1" indent="-457200">
                  <a:buFont typeface="+mj-lt"/>
                  <a:buAutoNum type="arabicPeriod"/>
                </a:pPr>
                <a:r>
                  <a:rPr lang="zh-CN" altLang="en-US" sz="2400" dirty="0">
                    <a:latin typeface="STIX Two Math" panose="02020603050405020304" pitchFamily="18" charset="0"/>
                    <a:cs typeface="STIX Two Math" panose="02020603050405020304" pitchFamily="18" charset="0"/>
                  </a:rPr>
                  <a:t>计算梯度</a:t>
                </a:r>
                <a:r>
                  <a:rPr lang="en-US" altLang="zh-TW" sz="2400" dirty="0">
                    <a:latin typeface="STIX Two Math" panose="02020603050405020304" pitchFamily="18" charset="0"/>
                    <a:ea typeface="STIX Two Math" panose="02020603050405020304" pitchFamily="18" charset="0"/>
                    <a:cs typeface="STIX Two Math" panose="02020603050405020304" pitchFamily="18" charset="0"/>
                  </a:rPr>
                  <a:t> </a:t>
                </a:r>
                <a14:m>
                  <m:oMath xmlns:m="http://schemas.openxmlformats.org/officeDocument/2006/math">
                    <m:f>
                      <m:fPr>
                        <m:type m:val="lin"/>
                        <m:ctrlPr>
                          <a:rPr lang="en-US" altLang="zh-TW" sz="2400" i="1">
                            <a:latin typeface="Cambria Math" panose="02040503050406030204" pitchFamily="18" charset="0"/>
                            <a:ea typeface="STIX Two Math" panose="02020603050405020304" pitchFamily="18" charset="0"/>
                            <a:cs typeface="STIX Two Math" panose="02020603050405020304" pitchFamily="18" charset="0"/>
                          </a:rPr>
                        </m:ctrlPr>
                      </m:fPr>
                      <m:num>
                        <m:r>
                          <a:rPr lang="en-US" altLang="zh-TW" sz="2400" i="1">
                            <a:latin typeface="Cambria Math" panose="02040503050406030204" pitchFamily="18" charset="0"/>
                            <a:ea typeface="STIX Two Math" panose="02020603050405020304" pitchFamily="18" charset="0"/>
                            <a:cs typeface="STIX Two Math" panose="02020603050405020304" pitchFamily="18" charset="0"/>
                          </a:rPr>
                          <m:t>𝜕</m:t>
                        </m:r>
                        <m:r>
                          <a:rPr lang="en-US" altLang="zh-TW" sz="2400" i="1" smtClean="0">
                            <a:latin typeface="Cambria Math" panose="02040503050406030204" pitchFamily="18" charset="0"/>
                            <a:ea typeface="Cambria Math" panose="02040503050406030204" pitchFamily="18" charset="0"/>
                            <a:cs typeface="STIX Two Math" panose="02020603050405020304" pitchFamily="18" charset="0"/>
                          </a:rPr>
                          <m:t>ℒ</m:t>
                        </m:r>
                      </m:num>
                      <m:den>
                        <m:r>
                          <a:rPr lang="en-US" altLang="zh-TW" sz="2400" i="1">
                            <a:latin typeface="Cambria Math" panose="02040503050406030204" pitchFamily="18" charset="0"/>
                            <a:ea typeface="STIX Two Math" panose="02020603050405020304" pitchFamily="18" charset="0"/>
                            <a:cs typeface="STIX Two Math" panose="02020603050405020304" pitchFamily="18" charset="0"/>
                          </a:rPr>
                          <m:t>𝜕</m:t>
                        </m:r>
                        <m:r>
                          <a:rPr lang="en-US" altLang="zh-TW" sz="2400" i="1">
                            <a:latin typeface="Cambria Math" panose="02040503050406030204" pitchFamily="18" charset="0"/>
                            <a:ea typeface="STIX Two Math" panose="02020603050405020304" pitchFamily="18" charset="0"/>
                            <a:cs typeface="STIX Two Math" panose="02020603050405020304" pitchFamily="18" charset="0"/>
                          </a:rPr>
                          <m:t>𝑤</m:t>
                        </m:r>
                      </m:den>
                    </m:f>
                  </m:oMath>
                </a14:m>
                <a:endParaRPr lang="zh-TW" altLang="en-US" sz="2400" dirty="0">
                  <a:latin typeface="STIX Two Math" panose="02020603050405020304" pitchFamily="18" charset="0"/>
                  <a:cs typeface="STIX Two Math" panose="02020603050405020304" pitchFamily="18" charset="0"/>
                </a:endParaRPr>
              </a:p>
              <a:p>
                <a:pPr marL="914400" lvl="1" indent="-457200">
                  <a:buFont typeface="+mj-lt"/>
                  <a:buAutoNum type="arabicPeriod"/>
                </a:pPr>
                <a:r>
                  <a:rPr lang="zh-CN" altLang="en-US" sz="2400" dirty="0">
                    <a:latin typeface="STIX Two Math" panose="02020603050405020304" pitchFamily="18" charset="0"/>
                    <a:cs typeface="STIX Two Math" panose="02020603050405020304" pitchFamily="18" charset="0"/>
                  </a:rPr>
                  <a:t>更新参数</a:t>
                </a:r>
                <a14:m>
                  <m:oMath xmlns:m="http://schemas.openxmlformats.org/officeDocument/2006/math">
                    <m:r>
                      <a:rPr lang="en-US" altLang="zh-TW" sz="2400" i="1">
                        <a:latin typeface="Cambria Math" panose="02040503050406030204" pitchFamily="18" charset="0"/>
                        <a:ea typeface="STIX Two Math" panose="02020603050405020304" pitchFamily="18" charset="0"/>
                        <a:cs typeface="STIX Two Math" panose="02020603050405020304" pitchFamily="18" charset="0"/>
                      </a:rPr>
                      <m:t>𝑤</m:t>
                    </m:r>
                    <m:r>
                      <a:rPr lang="en-US" altLang="zh-TW" sz="2400" i="1">
                        <a:latin typeface="Cambria Math" panose="02040503050406030204" pitchFamily="18" charset="0"/>
                        <a:ea typeface="STIX Two Math" panose="02020603050405020304" pitchFamily="18" charset="0"/>
                        <a:cs typeface="STIX Two Math" panose="02020603050405020304" pitchFamily="18" charset="0"/>
                      </a:rPr>
                      <m:t>←</m:t>
                    </m:r>
                    <m:r>
                      <a:rPr lang="en-US" altLang="zh-TW" sz="2400" i="1">
                        <a:latin typeface="Cambria Math" panose="02040503050406030204" pitchFamily="18" charset="0"/>
                        <a:ea typeface="STIX Two Math" panose="02020603050405020304" pitchFamily="18" charset="0"/>
                        <a:cs typeface="STIX Two Math" panose="02020603050405020304" pitchFamily="18" charset="0"/>
                      </a:rPr>
                      <m:t>𝑤</m:t>
                    </m:r>
                    <m:r>
                      <a:rPr lang="en-US" altLang="zh-TW" sz="2400" i="1">
                        <a:latin typeface="Cambria Math" panose="02040503050406030204" pitchFamily="18" charset="0"/>
                        <a:ea typeface="STIX Two Math" panose="02020603050405020304" pitchFamily="18" charset="0"/>
                        <a:cs typeface="STIX Two Math" panose="02020603050405020304" pitchFamily="18" charset="0"/>
                      </a:rPr>
                      <m:t>−</m:t>
                    </m:r>
                    <m:r>
                      <a:rPr lang="en-US" altLang="zh-CN" sz="2400" i="1">
                        <a:latin typeface="Cambria Math" panose="02040503050406030204" pitchFamily="18" charset="0"/>
                        <a:ea typeface="STIX Two Math" panose="02020603050405020304" pitchFamily="18" charset="0"/>
                        <a:cs typeface="STIX Two Math" panose="02020603050405020304" pitchFamily="18" charset="0"/>
                      </a:rPr>
                      <m:t>𝛼</m:t>
                    </m:r>
                    <m:f>
                      <m:fPr>
                        <m:type m:val="lin"/>
                        <m:ctrlPr>
                          <a:rPr lang="en-US" altLang="zh-TW" sz="2400" i="1">
                            <a:latin typeface="Cambria Math" panose="02040503050406030204" pitchFamily="18" charset="0"/>
                            <a:ea typeface="STIX Two Math" panose="02020603050405020304" pitchFamily="18" charset="0"/>
                            <a:cs typeface="STIX Two Math" panose="02020603050405020304" pitchFamily="18" charset="0"/>
                          </a:rPr>
                        </m:ctrlPr>
                      </m:fPr>
                      <m:num>
                        <m:r>
                          <a:rPr lang="en-US" altLang="zh-TW" sz="2400" i="1">
                            <a:latin typeface="Cambria Math" panose="02040503050406030204" pitchFamily="18" charset="0"/>
                            <a:ea typeface="STIX Two Math" panose="02020603050405020304" pitchFamily="18" charset="0"/>
                            <a:cs typeface="STIX Two Math" panose="02020603050405020304" pitchFamily="18" charset="0"/>
                          </a:rPr>
                          <m:t>𝜕</m:t>
                        </m:r>
                        <m:r>
                          <a:rPr lang="en-US" altLang="zh-TW" sz="2400" i="1">
                            <a:latin typeface="Cambria Math" panose="02040503050406030204" pitchFamily="18" charset="0"/>
                            <a:ea typeface="Cambria Math" panose="02040503050406030204" pitchFamily="18" charset="0"/>
                            <a:cs typeface="STIX Two Math" panose="02020603050405020304" pitchFamily="18" charset="0"/>
                          </a:rPr>
                          <m:t>ℒ</m:t>
                        </m:r>
                      </m:num>
                      <m:den>
                        <m:r>
                          <a:rPr lang="en-US" altLang="zh-TW" sz="2400" i="1">
                            <a:latin typeface="Cambria Math" panose="02040503050406030204" pitchFamily="18" charset="0"/>
                            <a:ea typeface="STIX Two Math" panose="02020603050405020304" pitchFamily="18" charset="0"/>
                            <a:cs typeface="STIX Two Math" panose="02020603050405020304" pitchFamily="18" charset="0"/>
                          </a:rPr>
                          <m:t>𝜕</m:t>
                        </m:r>
                        <m:r>
                          <a:rPr lang="en-US" altLang="zh-TW" sz="2400" i="1">
                            <a:latin typeface="Cambria Math" panose="02040503050406030204" pitchFamily="18" charset="0"/>
                            <a:ea typeface="STIX Two Math" panose="02020603050405020304" pitchFamily="18" charset="0"/>
                            <a:cs typeface="STIX Two Math" panose="02020603050405020304" pitchFamily="18" charset="0"/>
                          </a:rPr>
                          <m:t>𝑤</m:t>
                        </m:r>
                      </m:den>
                    </m:f>
                  </m:oMath>
                </a14:m>
                <a:endParaRPr lang="zh-TW" altLang="en-US" sz="2400" dirty="0">
                  <a:latin typeface="STIX Two Math" panose="02020603050405020304" pitchFamily="18" charset="0"/>
                  <a:cs typeface="STIX Two Math" panose="02020603050405020304" pitchFamily="18" charset="0"/>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a:off x="3354778" y="1666505"/>
                <a:ext cx="5203253" cy="1569660"/>
              </a:xfrm>
              <a:prstGeom prst="rect">
                <a:avLst/>
              </a:prstGeom>
              <a:blipFill>
                <a:blip r:embed="rId10"/>
                <a:stretch>
                  <a:fillRect l="-9719" t="-43798" b="-58915"/>
                </a:stretch>
              </a:blipFill>
            </p:spPr>
            <p:txBody>
              <a:bodyPr/>
              <a:lstStyle/>
              <a:p>
                <a:r>
                  <a:rPr lang="zh-CN" altLang="en-US">
                    <a:noFill/>
                  </a:rPr>
                  <a:t> </a:t>
                </a:r>
              </a:p>
            </p:txBody>
          </p:sp>
        </mc:Fallback>
      </mc:AlternateContent>
      <p:sp>
        <p:nvSpPr>
          <p:cNvPr id="55" name="手繪多邊形 54"/>
          <p:cNvSpPr/>
          <p:nvPr/>
        </p:nvSpPr>
        <p:spPr>
          <a:xfrm>
            <a:off x="2518530" y="2112336"/>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p:cNvSpPr/>
          <p:nvPr/>
        </p:nvSpPr>
        <p:spPr>
          <a:xfrm>
            <a:off x="3449063" y="5590054"/>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71" name="直線接點 70"/>
          <p:cNvCxnSpPr/>
          <p:nvPr/>
        </p:nvCxnSpPr>
        <p:spPr>
          <a:xfrm>
            <a:off x="3495466" y="4210936"/>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795970" y="3580784"/>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5" name="橢圓 24"/>
          <p:cNvSpPr/>
          <p:nvPr/>
        </p:nvSpPr>
        <p:spPr>
          <a:xfrm>
            <a:off x="5059535" y="5647863"/>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sp>
        <p:nvSpPr>
          <p:cNvPr id="5" name="左大括弧 4"/>
          <p:cNvSpPr/>
          <p:nvPr/>
        </p:nvSpPr>
        <p:spPr>
          <a:xfrm rot="5400000">
            <a:off x="4170903" y="4668549"/>
            <a:ext cx="312400" cy="1663274"/>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6" name="直線接點 35"/>
          <p:cNvCxnSpPr/>
          <p:nvPr/>
        </p:nvCxnSpPr>
        <p:spPr>
          <a:xfrm>
            <a:off x="5155433" y="4767095"/>
            <a:ext cx="0" cy="97666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4509633" y="4658798"/>
            <a:ext cx="1231903" cy="239227"/>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6119042" y="5628544"/>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2" name="直線接點 31"/>
          <p:cNvCxnSpPr/>
          <p:nvPr/>
        </p:nvCxnSpPr>
        <p:spPr>
          <a:xfrm>
            <a:off x="6248400" y="4897549"/>
            <a:ext cx="0" cy="898659"/>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左大括弧 38"/>
          <p:cNvSpPr/>
          <p:nvPr/>
        </p:nvSpPr>
        <p:spPr>
          <a:xfrm rot="5400000">
            <a:off x="5512570" y="5004162"/>
            <a:ext cx="312400" cy="1020060"/>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6927003" y="1586935"/>
                <a:ext cx="2816156" cy="529312"/>
              </a:xfrm>
              <a:prstGeom prst="rect">
                <a:avLst/>
              </a:prstGeom>
            </p:spPr>
            <p:txBody>
              <a:bodyPr wrap="none">
                <a:spAutoFit/>
              </a:bodyPr>
              <a:lstStyle/>
              <a:p>
                <a:r>
                  <a:rPr lang="zh-CN" altLang="en-US" dirty="0">
                    <a:solidFill>
                      <a:srgbClr val="FF0000"/>
                    </a:solidFill>
                    <a:latin typeface="STIX Two Math" panose="02020603050405020304" pitchFamily="18" charset="0"/>
                    <a:cs typeface="STIX Two Math" panose="02020603050405020304" pitchFamily="18" charset="0"/>
                  </a:rPr>
                  <a:t>梯度：</a:t>
                </a:r>
                <a14:m>
                  <m:oMath xmlns:m="http://schemas.openxmlformats.org/officeDocument/2006/math">
                    <m:f>
                      <m:fPr>
                        <m:ctrlPr>
                          <a:rPr lang="en-US" altLang="zh-CN"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fPr>
                      <m:num>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r>
                          <a:rPr lang="en-US" altLang="zh-CN" b="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𝑓</m:t>
                        </m:r>
                        <m:r>
                          <a:rPr lang="en-US" altLang="zh-CN"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r>
                          <a:rPr lang="en-US" altLang="zh-CN"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𝑤</m:t>
                        </m:r>
                        <m:r>
                          <a:rPr lang="en-US" altLang="zh-CN"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num>
                      <m:den>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 </m:t>
                        </m:r>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𝑤</m:t>
                        </m:r>
                      </m:den>
                    </m:f>
                    <m:r>
                      <a:rPr lang="en-US" altLang="zh-TW" b="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func>
                      <m:funcPr>
                        <m:ctrlPr>
                          <a:rPr lang="en-US" altLang="zh-TW"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funcPr>
                      <m:fName>
                        <m:limLow>
                          <m:limLowPr>
                            <m:ctrlPr>
                              <a:rPr lang="en-US" altLang="zh-TW"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limLowPr>
                          <m:e>
                            <m:r>
                              <a:rPr lang="en-US" altLang="zh-TW" b="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𝑙𝑖𝑚</m:t>
                            </m:r>
                          </m:e>
                          <m:lim>
                            <m:r>
                              <a:rPr lang="el-GR"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𝛥</m:t>
                            </m:r>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𝑤</m:t>
                            </m:r>
                            <m:r>
                              <a:rPr lang="en-US" altLang="zh-TW" b="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→0</m:t>
                            </m:r>
                          </m:lim>
                        </m:limLow>
                      </m:fName>
                      <m:e>
                        <m:f>
                          <m:fPr>
                            <m:ctrlPr>
                              <a:rPr lang="en-US" altLang="zh-TW"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fPr>
                          <m:num>
                            <m:r>
                              <a:rPr lang="en-US" altLang="zh-TW" b="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𝑓</m:t>
                            </m:r>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𝑤</m:t>
                            </m:r>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r>
                              <a:rPr lang="el-GR"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𝛥</m:t>
                            </m:r>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𝑤</m:t>
                            </m:r>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num>
                          <m:den>
                            <m:r>
                              <a:rPr lang="el-GR"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𝛥</m:t>
                            </m:r>
                            <m:r>
                              <a:rPr lang="en-US" altLang="zh-TW" b="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𝑤</m:t>
                            </m:r>
                          </m:den>
                        </m:f>
                      </m:e>
                    </m:func>
                  </m:oMath>
                </a14:m>
                <a:endParaRPr lang="zh-CN" altLang="en-US" i="1" dirty="0">
                  <a:solidFill>
                    <a:srgbClr val="FF0000"/>
                  </a:solidFill>
                  <a:latin typeface="STIX Two Math" panose="02020603050405020304" pitchFamily="18" charset="0"/>
                  <a:cs typeface="STIX Two Math"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927003" y="1586935"/>
                <a:ext cx="2816156" cy="529312"/>
              </a:xfrm>
              <a:prstGeom prst="rect">
                <a:avLst/>
              </a:prstGeom>
              <a:blipFill>
                <a:blip r:embed="rId11"/>
                <a:stretch>
                  <a:fillRect l="-1732" b="-3448"/>
                </a:stretch>
              </a:blipFill>
            </p:spPr>
            <p:txBody>
              <a:bodyPr/>
              <a:lstStyle/>
              <a:p>
                <a:r>
                  <a:rPr lang="zh-CN" altLang="en-US">
                    <a:noFill/>
                  </a:rPr>
                  <a:t> </a:t>
                </a:r>
              </a:p>
            </p:txBody>
          </p:sp>
        </mc:Fallback>
      </mc:AlternateContent>
      <p:sp>
        <p:nvSpPr>
          <p:cNvPr id="23" name="左大括弧 38"/>
          <p:cNvSpPr/>
          <p:nvPr/>
        </p:nvSpPr>
        <p:spPr>
          <a:xfrm rot="5400000">
            <a:off x="6746319" y="4957544"/>
            <a:ext cx="319651" cy="1275312"/>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3" name="直線接點 31"/>
          <p:cNvCxnSpPr/>
          <p:nvPr/>
        </p:nvCxnSpPr>
        <p:spPr>
          <a:xfrm>
            <a:off x="7543800" y="5549115"/>
            <a:ext cx="0" cy="290546"/>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橢圓 69"/>
          <p:cNvSpPr/>
          <p:nvPr/>
        </p:nvSpPr>
        <p:spPr>
          <a:xfrm>
            <a:off x="7400500" y="5685953"/>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40" name="直線接點 23"/>
          <p:cNvCxnSpPr/>
          <p:nvPr/>
        </p:nvCxnSpPr>
        <p:spPr>
          <a:xfrm>
            <a:off x="5573080" y="4515757"/>
            <a:ext cx="1361121" cy="745651"/>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1AD7792C-A243-471D-9F34-CB1B0A59F01B}"/>
              </a:ext>
            </a:extLst>
          </p:cNvPr>
          <p:cNvSpPr/>
          <p:nvPr/>
        </p:nvSpPr>
        <p:spPr>
          <a:xfrm>
            <a:off x="9587410" y="5951692"/>
            <a:ext cx="1107996" cy="369332"/>
          </a:xfrm>
          <a:prstGeom prst="rect">
            <a:avLst/>
          </a:prstGeom>
        </p:spPr>
        <p:txBody>
          <a:bodyPr wrap="none">
            <a:spAutoFit/>
          </a:bodyPr>
          <a:lstStyle/>
          <a:p>
            <a:r>
              <a:rPr lang="zh-CN" altLang="en-US" dirty="0">
                <a:latin typeface="STIX Two Math" panose="02020603050405020304" pitchFamily="18" charset="0"/>
                <a:cs typeface="STIX Two Math" panose="02020603050405020304" pitchFamily="18" charset="0"/>
              </a:rPr>
              <a:t>网络参数</a:t>
            </a:r>
            <a:endParaRPr lang="zh-CN" altLang="en-US" dirty="0"/>
          </a:p>
        </p:txBody>
      </p:sp>
    </p:spTree>
    <p:custDataLst>
      <p:tags r:id="rId1"/>
    </p:custDataLst>
    <p:extLst>
      <p:ext uri="{BB962C8B-B14F-4D97-AF65-F5344CB8AC3E}">
        <p14:creationId xmlns:p14="http://schemas.microsoft.com/office/powerpoint/2010/main" val="277718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5" grpId="0" animBg="1"/>
      <p:bldP spid="31" grpId="0" animBg="1"/>
      <p:bldP spid="39" grpId="0" animBg="1"/>
      <p:bldP spid="23"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如何计算梯度？</a:t>
            </a:r>
          </a:p>
        </p:txBody>
      </p:sp>
      <p:sp>
        <p:nvSpPr>
          <p:cNvPr id="3" name="内容占位符 2"/>
          <p:cNvSpPr>
            <a:spLocks noGrp="1"/>
          </p:cNvSpPr>
          <p:nvPr>
            <p:ph idx="1"/>
          </p:nvPr>
        </p:nvSpPr>
        <p:spPr/>
        <p:txBody>
          <a:bodyPr/>
          <a:lstStyle/>
          <a:p>
            <a:r>
              <a:rPr lang="zh-CN" altLang="en-US" dirty="0"/>
              <a:t>神经网络为一个复杂的复合函数</a:t>
            </a:r>
            <a:endParaRPr lang="en-US" altLang="zh-CN" dirty="0"/>
          </a:p>
          <a:p>
            <a:pPr lvl="1"/>
            <a:r>
              <a:rPr lang="zh-CN" altLang="en-US" dirty="0"/>
              <a:t>链式法则</a:t>
            </a:r>
            <a:endParaRPr lang="en-US" altLang="zh-CN" dirty="0"/>
          </a:p>
          <a:p>
            <a:pPr marL="0" indent="0">
              <a:buNone/>
            </a:pPr>
            <a:endParaRPr lang="en-US" altLang="zh-CN" dirty="0"/>
          </a:p>
          <a:p>
            <a:endParaRPr lang="en-US" altLang="zh-CN" dirty="0"/>
          </a:p>
          <a:p>
            <a:r>
              <a:rPr lang="zh-CN" altLang="en-US" dirty="0"/>
              <a:t>反向传播算法</a:t>
            </a:r>
            <a:endParaRPr lang="en-US" altLang="zh-CN" dirty="0"/>
          </a:p>
          <a:p>
            <a:pPr lvl="1"/>
            <a:r>
              <a:rPr lang="zh-CN" altLang="en-US" dirty="0"/>
              <a:t>根据前馈网络的特点而设计的高效方法</a:t>
            </a:r>
            <a:endParaRPr lang="en-US" altLang="zh-CN" dirty="0"/>
          </a:p>
          <a:p>
            <a:pPr lvl="1"/>
            <a:endParaRPr lang="en-US" altLang="zh-CN" dirty="0"/>
          </a:p>
        </p:txBody>
      </p:sp>
      <mc:AlternateContent xmlns:mc="http://schemas.openxmlformats.org/markup-compatibility/2006" xmlns:a14="http://schemas.microsoft.com/office/drawing/2010/main">
        <mc:Choice Requires="a14">
          <p:sp>
            <p:nvSpPr>
              <p:cNvPr id="4" name="文本框 3"/>
              <p:cNvSpPr txBox="1"/>
              <p:nvPr/>
            </p:nvSpPr>
            <p:spPr>
              <a:xfrm flipH="1">
                <a:off x="2209800" y="2057400"/>
                <a:ext cx="7922741" cy="677045"/>
              </a:xfrm>
              <a:prstGeom prst="rect">
                <a:avLst/>
              </a:prstGeom>
              <a:noFill/>
            </p:spPr>
            <p:txBody>
              <a:bodyPr wrap="square" rtlCol="0">
                <a:spAutoFit/>
              </a:bodyPr>
              <a:lstStyle/>
              <a:p>
                <a:pPr algn="ct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𝑦</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r>
                      <a:rPr lang="en-US" altLang="zh-CN" sz="2400" i="1">
                        <a:solidFill>
                          <a:srgbClr val="FF0000"/>
                        </a:solidFill>
                        <a:latin typeface="Cambria Math" panose="02040503050406030204" pitchFamily="18" charset="0"/>
                        <a:ea typeface="Cambria Math" panose="02040503050406030204" pitchFamily="18" charset="0"/>
                      </a:rPr>
                      <m:t>(</m:t>
                    </m:r>
                    <m:r>
                      <a:rPr lang="pt-BR"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i="1">
                            <a:solidFill>
                              <a:srgbClr val="FF0000"/>
                            </a:solidFill>
                            <a:latin typeface="Cambria Math" panose="02040503050406030204" pitchFamily="18" charset="0"/>
                            <a:ea typeface="Cambria Math" panose="02040503050406030204" pitchFamily="18" charset="0"/>
                          </a:rPr>
                          <m:t>𝑥</m:t>
                        </m:r>
                      </m:e>
                    </m:d>
                    <m:r>
                      <a:rPr lang="en-US" altLang="zh-CN" sz="2400" i="1">
                        <a:solidFill>
                          <a:srgbClr val="FF0000"/>
                        </a:solidFill>
                        <a:latin typeface="Cambria Math" panose="02040503050406030204" pitchFamily="18" charset="0"/>
                        <a:ea typeface="Cambria Math" panose="02040503050406030204" pitchFamily="18" charset="0"/>
                      </a:rPr>
                      <m:t>))))</m:t>
                    </m:r>
                  </m:oMath>
                </a14:m>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num>
                      <m:den>
                        <m:r>
                          <a:rPr lang="en-US" altLang="zh-CN" sz="2400" i="1">
                            <a:solidFill>
                              <a:srgbClr val="FF0000"/>
                            </a:solidFill>
                            <a:latin typeface="Cambria Math" panose="02040503050406030204" pitchFamily="18" charset="0"/>
                          </a:rPr>
                          <m:t>𝜕</m:t>
                        </m:r>
                        <m:r>
                          <m:rPr>
                            <m:sty m:val="p"/>
                          </m:rPr>
                          <a:rPr lang="en-US" altLang="zh-CN" sz="2400" i="1">
                            <a:solidFill>
                              <a:srgbClr val="FF0000"/>
                            </a:solidFill>
                            <a:latin typeface="Cambria Math" panose="02040503050406030204" pitchFamily="18" charset="0"/>
                            <a:ea typeface="Cambria Math" panose="02040503050406030204" pitchFamily="18" charset="0"/>
                          </a:rPr>
                          <m:t>x</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den>
                    </m:f>
                  </m:oMath>
                </a14:m>
                <a:endParaRPr lang="zh-CN" altLang="en-US" sz="2400"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flipH="1">
                <a:off x="2209800" y="2057400"/>
                <a:ext cx="7922741" cy="677045"/>
              </a:xfrm>
              <a:prstGeom prst="rect">
                <a:avLst/>
              </a:prstGeom>
              <a:blipFill>
                <a:blip r:embed="rId3"/>
                <a:stretch>
                  <a:fillRect t="-900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29624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4EF68-1D9A-45B1-8EF8-357A291E63EC}"/>
              </a:ext>
            </a:extLst>
          </p:cNvPr>
          <p:cNvSpPr>
            <a:spLocks noGrp="1"/>
          </p:cNvSpPr>
          <p:nvPr>
            <p:ph type="title"/>
          </p:nvPr>
        </p:nvSpPr>
        <p:spPr/>
        <p:txBody>
          <a:bodyPr/>
          <a:lstStyle/>
          <a:p>
            <a:r>
              <a:rPr lang="zh-CN" altLang="en-US" dirty="0"/>
              <a:t>链式法则</a:t>
            </a:r>
          </a:p>
        </p:txBody>
      </p:sp>
      <p:sp>
        <p:nvSpPr>
          <p:cNvPr id="3" name="内容占位符 2">
            <a:extLst>
              <a:ext uri="{FF2B5EF4-FFF2-40B4-BE49-F238E27FC236}">
                <a16:creationId xmlns:a16="http://schemas.microsoft.com/office/drawing/2014/main" id="{11299042-2D5C-40A1-84D1-9B9B344C2BB6}"/>
              </a:ext>
            </a:extLst>
          </p:cNvPr>
          <p:cNvSpPr>
            <a:spLocks noGrp="1"/>
          </p:cNvSpPr>
          <p:nvPr>
            <p:ph idx="1"/>
          </p:nvPr>
        </p:nvSpPr>
        <p:spPr/>
        <p:txBody>
          <a:bodyPr/>
          <a:lstStyle/>
          <a:p>
            <a:r>
              <a:rPr lang="zh-CN" altLang="en-US" dirty="0"/>
              <a:t>链式法则（</a:t>
            </a:r>
            <a:r>
              <a:rPr lang="en-US" altLang="zh-CN" dirty="0"/>
              <a:t>Chain Rule</a:t>
            </a:r>
            <a:r>
              <a:rPr lang="zh-CN" altLang="en-US" dirty="0"/>
              <a:t>）是在微积分中求复合函数导数的一种常用方法。</a:t>
            </a:r>
          </a:p>
        </p:txBody>
      </p:sp>
      <p:pic>
        <p:nvPicPr>
          <p:cNvPr id="5" name="图片 4">
            <a:extLst>
              <a:ext uri="{FF2B5EF4-FFF2-40B4-BE49-F238E27FC236}">
                <a16:creationId xmlns:a16="http://schemas.microsoft.com/office/drawing/2014/main" id="{EAFCD164-26E6-4520-BE21-E975FC5EE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573" y="2089331"/>
            <a:ext cx="5227627" cy="1337135"/>
          </a:xfrm>
          <a:prstGeom prst="rect">
            <a:avLst/>
          </a:prstGeom>
        </p:spPr>
      </p:pic>
      <p:pic>
        <p:nvPicPr>
          <p:cNvPr id="7" name="图片 6">
            <a:extLst>
              <a:ext uri="{FF2B5EF4-FFF2-40B4-BE49-F238E27FC236}">
                <a16:creationId xmlns:a16="http://schemas.microsoft.com/office/drawing/2014/main" id="{A9682330-F571-44BE-AFE6-A12D31CA4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573" y="3445025"/>
            <a:ext cx="5380027" cy="2812151"/>
          </a:xfrm>
          <a:prstGeom prst="rect">
            <a:avLst/>
          </a:prstGeom>
        </p:spPr>
      </p:pic>
    </p:spTree>
    <p:extLst>
      <p:ext uri="{BB962C8B-B14F-4D97-AF65-F5344CB8AC3E}">
        <p14:creationId xmlns:p14="http://schemas.microsoft.com/office/powerpoint/2010/main" val="1955528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C6771-FF8F-4CB7-A0B6-B8A82DCB9CE8}"/>
              </a:ext>
            </a:extLst>
          </p:cNvPr>
          <p:cNvSpPr>
            <a:spLocks noGrp="1"/>
          </p:cNvSpPr>
          <p:nvPr>
            <p:ph type="title"/>
          </p:nvPr>
        </p:nvSpPr>
        <p:spPr/>
        <p:txBody>
          <a:bodyPr/>
          <a:lstStyle/>
          <a:p>
            <a:r>
              <a:rPr lang="zh-CN" altLang="en-US" dirty="0"/>
              <a:t>反向传播算法</a:t>
            </a:r>
          </a:p>
        </p:txBody>
      </p:sp>
      <p:pic>
        <p:nvPicPr>
          <p:cNvPr id="4" name="图片 3">
            <a:extLst>
              <a:ext uri="{FF2B5EF4-FFF2-40B4-BE49-F238E27FC236}">
                <a16:creationId xmlns:a16="http://schemas.microsoft.com/office/drawing/2014/main" id="{22697552-09BC-45D8-9103-295A7622E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1" y="2626754"/>
            <a:ext cx="2981579" cy="1604493"/>
          </a:xfrm>
          <a:prstGeom prst="rect">
            <a:avLst/>
          </a:prstGeom>
        </p:spPr>
      </p:pic>
      <p:pic>
        <p:nvPicPr>
          <p:cNvPr id="6" name="图片 5">
            <a:extLst>
              <a:ext uri="{FF2B5EF4-FFF2-40B4-BE49-F238E27FC236}">
                <a16:creationId xmlns:a16="http://schemas.microsoft.com/office/drawing/2014/main" id="{4BC1C0EA-DADD-4843-97A5-7E93C4948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23676"/>
            <a:ext cx="4199022" cy="2459427"/>
          </a:xfrm>
          <a:prstGeom prst="rect">
            <a:avLst/>
          </a:prstGeom>
        </p:spPr>
      </p:pic>
      <p:cxnSp>
        <p:nvCxnSpPr>
          <p:cNvPr id="8" name="直接箭头连接符 7">
            <a:extLst>
              <a:ext uri="{FF2B5EF4-FFF2-40B4-BE49-F238E27FC236}">
                <a16:creationId xmlns:a16="http://schemas.microsoft.com/office/drawing/2014/main" id="{3A7B0FB5-4BB1-4C10-8322-8961E0B1F4F6}"/>
              </a:ext>
            </a:extLst>
          </p:cNvPr>
          <p:cNvCxnSpPr>
            <a:cxnSpLocks/>
          </p:cNvCxnSpPr>
          <p:nvPr/>
        </p:nvCxnSpPr>
        <p:spPr>
          <a:xfrm flipV="1">
            <a:off x="3886200" y="1411923"/>
            <a:ext cx="2057400" cy="12148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7452BA96-F3F6-47D9-AD76-96A2A7E8F916}"/>
              </a:ext>
            </a:extLst>
          </p:cNvPr>
          <p:cNvCxnSpPr>
            <a:cxnSpLocks/>
          </p:cNvCxnSpPr>
          <p:nvPr/>
        </p:nvCxnSpPr>
        <p:spPr>
          <a:xfrm>
            <a:off x="3810000" y="4343399"/>
            <a:ext cx="1676400" cy="12236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3" name="图片 12">
            <a:extLst>
              <a:ext uri="{FF2B5EF4-FFF2-40B4-BE49-F238E27FC236}">
                <a16:creationId xmlns:a16="http://schemas.microsoft.com/office/drawing/2014/main" id="{CE0D4854-2052-47EF-9D70-1C06A704B7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896" y="5257910"/>
            <a:ext cx="3327933" cy="831984"/>
          </a:xfrm>
          <a:prstGeom prst="rect">
            <a:avLst/>
          </a:prstGeom>
        </p:spPr>
      </p:pic>
      <p:pic>
        <p:nvPicPr>
          <p:cNvPr id="17" name="图片 16">
            <a:extLst>
              <a:ext uri="{FF2B5EF4-FFF2-40B4-BE49-F238E27FC236}">
                <a16:creationId xmlns:a16="http://schemas.microsoft.com/office/drawing/2014/main" id="{DB9464B5-AD85-470B-9C89-7A565A650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6464" y="3733801"/>
            <a:ext cx="3812796" cy="831983"/>
          </a:xfrm>
          <a:prstGeom prst="rect">
            <a:avLst/>
          </a:prstGeom>
        </p:spPr>
      </p:pic>
      <p:pic>
        <p:nvPicPr>
          <p:cNvPr id="20" name="图片 19">
            <a:extLst>
              <a:ext uri="{FF2B5EF4-FFF2-40B4-BE49-F238E27FC236}">
                <a16:creationId xmlns:a16="http://schemas.microsoft.com/office/drawing/2014/main" id="{AB3E0056-D445-4B90-9457-4113B6480C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2601" y="1254289"/>
            <a:ext cx="3242499" cy="599100"/>
          </a:xfrm>
          <a:prstGeom prst="rect">
            <a:avLst/>
          </a:prstGeom>
          <a:ln>
            <a:solidFill>
              <a:srgbClr val="FF0000"/>
            </a:solidFill>
          </a:ln>
        </p:spPr>
      </p:pic>
      <p:cxnSp>
        <p:nvCxnSpPr>
          <p:cNvPr id="22" name="直接箭头连接符 21">
            <a:extLst>
              <a:ext uri="{FF2B5EF4-FFF2-40B4-BE49-F238E27FC236}">
                <a16:creationId xmlns:a16="http://schemas.microsoft.com/office/drawing/2014/main" id="{E0CA07F2-9B1E-45CC-9644-4CEE5947EEAE}"/>
              </a:ext>
            </a:extLst>
          </p:cNvPr>
          <p:cNvCxnSpPr>
            <a:stCxn id="4" idx="3"/>
          </p:cNvCxnSpPr>
          <p:nvPr/>
        </p:nvCxnSpPr>
        <p:spPr>
          <a:xfrm>
            <a:off x="5115180" y="3429000"/>
            <a:ext cx="980821"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AC831AE6-B8F3-4C57-B60B-42EBFBF6EB8B}"/>
              </a:ext>
            </a:extLst>
          </p:cNvPr>
          <p:cNvSpPr txBox="1"/>
          <p:nvPr/>
        </p:nvSpPr>
        <p:spPr>
          <a:xfrm>
            <a:off x="10151962" y="3965126"/>
            <a:ext cx="877163" cy="369332"/>
          </a:xfrm>
          <a:prstGeom prst="rect">
            <a:avLst/>
          </a:prstGeom>
          <a:noFill/>
        </p:spPr>
        <p:txBody>
          <a:bodyPr wrap="none" rtlCol="0">
            <a:spAutoFit/>
          </a:bodyPr>
          <a:lstStyle/>
          <a:p>
            <a:r>
              <a:rPr lang="zh-CN" altLang="en-US" dirty="0">
                <a:solidFill>
                  <a:srgbClr val="FF0000"/>
                </a:solidFill>
              </a:rPr>
              <a:t>误差项</a:t>
            </a:r>
          </a:p>
        </p:txBody>
      </p:sp>
    </p:spTree>
    <p:extLst>
      <p:ext uri="{BB962C8B-B14F-4D97-AF65-F5344CB8AC3E}">
        <p14:creationId xmlns:p14="http://schemas.microsoft.com/office/powerpoint/2010/main" val="834648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322A38A1-E6D2-406C-9379-DF865F3CA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900" y="3539013"/>
            <a:ext cx="4803396" cy="2598704"/>
          </a:xfrm>
          <a:prstGeom prst="rect">
            <a:avLst/>
          </a:prstGeom>
        </p:spPr>
      </p:pic>
      <p:sp>
        <p:nvSpPr>
          <p:cNvPr id="2" name="标题 1">
            <a:extLst>
              <a:ext uri="{FF2B5EF4-FFF2-40B4-BE49-F238E27FC236}">
                <a16:creationId xmlns:a16="http://schemas.microsoft.com/office/drawing/2014/main" id="{AA2C6771-FF8F-4CB7-A0B6-B8A82DCB9CE8}"/>
              </a:ext>
            </a:extLst>
          </p:cNvPr>
          <p:cNvSpPr>
            <a:spLocks noGrp="1"/>
          </p:cNvSpPr>
          <p:nvPr>
            <p:ph type="title"/>
          </p:nvPr>
        </p:nvSpPr>
        <p:spPr/>
        <p:txBody>
          <a:bodyPr/>
          <a:lstStyle/>
          <a:p>
            <a:r>
              <a:rPr lang="zh-CN" altLang="en-US" dirty="0"/>
              <a:t>计算</a:t>
            </a:r>
          </a:p>
        </p:txBody>
      </p:sp>
      <p:pic>
        <p:nvPicPr>
          <p:cNvPr id="17" name="图片 16">
            <a:extLst>
              <a:ext uri="{FF2B5EF4-FFF2-40B4-BE49-F238E27FC236}">
                <a16:creationId xmlns:a16="http://schemas.microsoft.com/office/drawing/2014/main" id="{DB9464B5-AD85-470B-9C89-7A565A650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530" y="376136"/>
            <a:ext cx="3200400" cy="698353"/>
          </a:xfrm>
          <a:prstGeom prst="rect">
            <a:avLst/>
          </a:prstGeom>
        </p:spPr>
      </p:pic>
      <p:cxnSp>
        <p:nvCxnSpPr>
          <p:cNvPr id="22" name="直接箭头连接符 21">
            <a:extLst>
              <a:ext uri="{FF2B5EF4-FFF2-40B4-BE49-F238E27FC236}">
                <a16:creationId xmlns:a16="http://schemas.microsoft.com/office/drawing/2014/main" id="{E0CA07F2-9B1E-45CC-9644-4CEE5947EEAE}"/>
              </a:ext>
            </a:extLst>
          </p:cNvPr>
          <p:cNvCxnSpPr>
            <a:cxnSpLocks/>
            <a:endCxn id="12" idx="2"/>
          </p:cNvCxnSpPr>
          <p:nvPr/>
        </p:nvCxnSpPr>
        <p:spPr>
          <a:xfrm flipH="1" flipV="1">
            <a:off x="2078510" y="4075396"/>
            <a:ext cx="2097786" cy="4204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图片 4">
            <a:extLst>
              <a:ext uri="{FF2B5EF4-FFF2-40B4-BE49-F238E27FC236}">
                <a16:creationId xmlns:a16="http://schemas.microsoft.com/office/drawing/2014/main" id="{2ACA4FCC-6572-4080-A5D2-BF0F334A6F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997268"/>
            <a:ext cx="3728248" cy="477585"/>
          </a:xfrm>
          <a:prstGeom prst="rect">
            <a:avLst/>
          </a:prstGeom>
          <a:ln>
            <a:solidFill>
              <a:schemeClr val="accent3"/>
            </a:solidFill>
          </a:ln>
        </p:spPr>
      </p:pic>
      <p:pic>
        <p:nvPicPr>
          <p:cNvPr id="10" name="图片 9">
            <a:extLst>
              <a:ext uri="{FF2B5EF4-FFF2-40B4-BE49-F238E27FC236}">
                <a16:creationId xmlns:a16="http://schemas.microsoft.com/office/drawing/2014/main" id="{EA1C7B16-4C30-4E60-A7CB-D0C1C9FB1D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287498"/>
            <a:ext cx="1919706" cy="609600"/>
          </a:xfrm>
          <a:prstGeom prst="rect">
            <a:avLst/>
          </a:prstGeom>
          <a:ln>
            <a:solidFill>
              <a:schemeClr val="accent3"/>
            </a:solidFill>
          </a:ln>
        </p:spPr>
      </p:pic>
      <p:pic>
        <p:nvPicPr>
          <p:cNvPr id="12" name="图片 11">
            <a:extLst>
              <a:ext uri="{FF2B5EF4-FFF2-40B4-BE49-F238E27FC236}">
                <a16:creationId xmlns:a16="http://schemas.microsoft.com/office/drawing/2014/main" id="{2FA104C6-F808-45B6-850C-D65B59129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400" y="3293563"/>
            <a:ext cx="2328220" cy="781833"/>
          </a:xfrm>
          <a:prstGeom prst="rect">
            <a:avLst/>
          </a:prstGeom>
        </p:spPr>
      </p:pic>
      <p:pic>
        <p:nvPicPr>
          <p:cNvPr id="15" name="图片 14">
            <a:extLst>
              <a:ext uri="{FF2B5EF4-FFF2-40B4-BE49-F238E27FC236}">
                <a16:creationId xmlns:a16="http://schemas.microsoft.com/office/drawing/2014/main" id="{254538A3-37C4-44C1-8B9E-02ED054D64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2555" y="2592222"/>
            <a:ext cx="2917170" cy="1402681"/>
          </a:xfrm>
          <a:prstGeom prst="rect">
            <a:avLst/>
          </a:prstGeom>
        </p:spPr>
      </p:pic>
      <p:cxnSp>
        <p:nvCxnSpPr>
          <p:cNvPr id="21" name="直接箭头连接符 20">
            <a:extLst>
              <a:ext uri="{FF2B5EF4-FFF2-40B4-BE49-F238E27FC236}">
                <a16:creationId xmlns:a16="http://schemas.microsoft.com/office/drawing/2014/main" id="{017ACAF0-E47D-4A15-B5AE-685DB8C57FD1}"/>
              </a:ext>
            </a:extLst>
          </p:cNvPr>
          <p:cNvCxnSpPr>
            <a:cxnSpLocks/>
          </p:cNvCxnSpPr>
          <p:nvPr/>
        </p:nvCxnSpPr>
        <p:spPr>
          <a:xfrm flipV="1">
            <a:off x="5791200" y="3124200"/>
            <a:ext cx="1752600" cy="11804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65368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D8E6C-3E1F-4375-A566-4E10FDE17C90}"/>
              </a:ext>
            </a:extLst>
          </p:cNvPr>
          <p:cNvSpPr>
            <a:spLocks noGrp="1"/>
          </p:cNvSpPr>
          <p:nvPr>
            <p:ph type="title"/>
          </p:nvPr>
        </p:nvSpPr>
        <p:spPr/>
        <p:txBody>
          <a:bodyPr/>
          <a:lstStyle/>
          <a:p>
            <a:r>
              <a:rPr lang="zh-CN" altLang="en-US" dirty="0"/>
              <a:t>反向传播算法</a:t>
            </a:r>
          </a:p>
        </p:txBody>
      </p:sp>
      <p:pic>
        <p:nvPicPr>
          <p:cNvPr id="4" name="图片 3">
            <a:extLst>
              <a:ext uri="{FF2B5EF4-FFF2-40B4-BE49-F238E27FC236}">
                <a16:creationId xmlns:a16="http://schemas.microsoft.com/office/drawing/2014/main" id="{036659C5-FC01-4590-98FD-6234D7948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230372"/>
            <a:ext cx="7112373" cy="4567784"/>
          </a:xfrm>
          <a:prstGeom prst="rect">
            <a:avLst/>
          </a:prstGeom>
        </p:spPr>
      </p:pic>
    </p:spTree>
    <p:extLst>
      <p:ext uri="{BB962C8B-B14F-4D97-AF65-F5344CB8AC3E}">
        <p14:creationId xmlns:p14="http://schemas.microsoft.com/office/powerpoint/2010/main" val="1830680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随机梯度下降法</a:t>
            </a:r>
            <a:endParaRPr lang="zh-CN" altLang="en-US" dirty="0"/>
          </a:p>
        </p:txBody>
      </p:sp>
      <p:sp>
        <p:nvSpPr>
          <p:cNvPr id="3" name="内容占位符 2"/>
          <p:cNvSpPr>
            <a:spLocks noGrp="1"/>
          </p:cNvSpPr>
          <p:nvPr>
            <p:ph idx="1"/>
          </p:nvPr>
        </p:nvSpPr>
        <p:spPr/>
        <p:txBody>
          <a:bodyPr/>
          <a:lstStyle/>
          <a:p>
            <a:r>
              <a:rPr lang="zh-CN" altLang="en-US"/>
              <a:t>随机梯度下降法（</a:t>
            </a:r>
            <a:r>
              <a:rPr lang="en-US" altLang="zh-CN"/>
              <a:t>Stochastic Gradient Descent</a:t>
            </a:r>
            <a:r>
              <a:rPr lang="zh-CN" altLang="en-US"/>
              <a:t>，</a:t>
            </a:r>
            <a:r>
              <a:rPr lang="en-US" altLang="zh-CN"/>
              <a:t>SGD</a:t>
            </a:r>
            <a:r>
              <a:rPr lang="zh-CN" altLang="en-US"/>
              <a:t>）也叫增量梯度下降，每个样本都进行更新</a:t>
            </a:r>
            <a:endParaRPr lang="en-US" altLang="zh-CN"/>
          </a:p>
          <a:p>
            <a:endParaRPr lang="en-US" altLang="zh-CN"/>
          </a:p>
          <a:p>
            <a:endParaRPr lang="en-US" altLang="zh-CN"/>
          </a:p>
          <a:p>
            <a:endParaRPr lang="en-US" altLang="zh-CN"/>
          </a:p>
          <a:p>
            <a:endParaRPr lang="en-US" altLang="zh-CN"/>
          </a:p>
          <a:p>
            <a:r>
              <a:rPr lang="zh-CN" altLang="en-US"/>
              <a:t>小批量（</a:t>
            </a:r>
            <a:r>
              <a:rPr lang="en-US" altLang="zh-CN"/>
              <a:t>Mini-Batch</a:t>
            </a:r>
            <a:r>
              <a:rPr lang="zh-CN" altLang="en-US"/>
              <a:t>）随机梯度下降法</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6200" y="2438400"/>
            <a:ext cx="4219303" cy="914400"/>
          </a:xfrm>
          <a:prstGeom prst="rect">
            <a:avLst/>
          </a:prstGeom>
        </p:spPr>
      </p:pic>
    </p:spTree>
    <p:extLst>
      <p:ext uri="{BB962C8B-B14F-4D97-AF65-F5344CB8AC3E}">
        <p14:creationId xmlns:p14="http://schemas.microsoft.com/office/powerpoint/2010/main" val="417588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0016-E66D-93E6-40C7-C860BC905091}"/>
              </a:ext>
            </a:extLst>
          </p:cNvPr>
          <p:cNvSpPr>
            <a:spLocks noGrp="1"/>
          </p:cNvSpPr>
          <p:nvPr>
            <p:ph type="ctrTitle"/>
          </p:nvPr>
        </p:nvSpPr>
        <p:spPr/>
        <p:txBody>
          <a:bodyPr/>
          <a:lstStyle/>
          <a:p>
            <a:r>
              <a:rPr lang="zh-CN" altLang="en-US" sz="4400" b="1"/>
              <a:t>一、智能体的生理结构</a:t>
            </a:r>
          </a:p>
        </p:txBody>
      </p:sp>
      <p:sp>
        <p:nvSpPr>
          <p:cNvPr id="4" name="文本占位符 3">
            <a:extLst>
              <a:ext uri="{FF2B5EF4-FFF2-40B4-BE49-F238E27FC236}">
                <a16:creationId xmlns:a16="http://schemas.microsoft.com/office/drawing/2014/main" id="{71B4D5A7-9998-2209-F1EE-B99247521A80}"/>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073547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A5ED8D7-8712-49FF-911A-87C282C6E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952806"/>
            <a:ext cx="8858351" cy="5447993"/>
          </a:xfrm>
          <a:prstGeom prst="rect">
            <a:avLst/>
          </a:prstGeom>
        </p:spPr>
      </p:pic>
      <p:sp>
        <p:nvSpPr>
          <p:cNvPr id="2" name="标题 1"/>
          <p:cNvSpPr>
            <a:spLocks noGrp="1"/>
          </p:cNvSpPr>
          <p:nvPr>
            <p:ph type="title"/>
          </p:nvPr>
        </p:nvSpPr>
        <p:spPr/>
        <p:txBody>
          <a:bodyPr/>
          <a:lstStyle/>
          <a:p>
            <a:r>
              <a:rPr lang="zh-CN" altLang="en-US" dirty="0"/>
              <a:t> 随机梯度下降法</a:t>
            </a:r>
          </a:p>
        </p:txBody>
      </p:sp>
      <p:sp>
        <p:nvSpPr>
          <p:cNvPr id="6" name="矩形 5">
            <a:extLst>
              <a:ext uri="{FF2B5EF4-FFF2-40B4-BE49-F238E27FC236}">
                <a16:creationId xmlns:a16="http://schemas.microsoft.com/office/drawing/2014/main" id="{10B65755-16B3-445F-A299-45036EEB96AC}"/>
              </a:ext>
            </a:extLst>
          </p:cNvPr>
          <p:cNvSpPr/>
          <p:nvPr/>
        </p:nvSpPr>
        <p:spPr>
          <a:xfrm>
            <a:off x="5943601" y="5334000"/>
            <a:ext cx="228599" cy="571194"/>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ECA31968-3A59-4254-9C2C-61AD8A58561A}"/>
                  </a:ext>
                </a:extLst>
              </p14:cNvPr>
              <p14:cNvContentPartPr/>
              <p14:nvPr/>
            </p14:nvContentPartPr>
            <p14:xfrm>
              <a:off x="3961440" y="1412640"/>
              <a:ext cx="360" cy="360"/>
            </p14:xfrm>
          </p:contentPart>
        </mc:Choice>
        <mc:Fallback xmlns="">
          <p:pic>
            <p:nvPicPr>
              <p:cNvPr id="4" name="墨迹 3">
                <a:extLst>
                  <a:ext uri="{FF2B5EF4-FFF2-40B4-BE49-F238E27FC236}">
                    <a16:creationId xmlns:a16="http://schemas.microsoft.com/office/drawing/2014/main" id="{ECA31968-3A59-4254-9C2C-61AD8A58561A}"/>
                  </a:ext>
                </a:extLst>
              </p:cNvPr>
              <p:cNvPicPr/>
              <p:nvPr/>
            </p:nvPicPr>
            <p:blipFill>
              <a:blip r:embed="rId7"/>
              <a:stretch>
                <a:fillRect/>
              </a:stretch>
            </p:blipFill>
            <p:spPr>
              <a:xfrm>
                <a:off x="3952080" y="1403280"/>
                <a:ext cx="19080" cy="19080"/>
              </a:xfrm>
              <a:prstGeom prst="rect">
                <a:avLst/>
              </a:prstGeom>
            </p:spPr>
          </p:pic>
        </mc:Fallback>
      </mc:AlternateContent>
    </p:spTree>
    <p:custDataLst>
      <p:tags r:id="rId1"/>
    </p:custDataLst>
    <p:extLst>
      <p:ext uri="{BB962C8B-B14F-4D97-AF65-F5344CB8AC3E}">
        <p14:creationId xmlns:p14="http://schemas.microsoft.com/office/powerpoint/2010/main" val="229747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sz="4400" b="1"/>
              <a:t>卷积神经网络</a:t>
            </a:r>
            <a:endParaRPr lang="zh-CN" altLang="en-US" sz="4400" b="1" dirty="0"/>
          </a:p>
        </p:txBody>
      </p:sp>
      <p:sp>
        <p:nvSpPr>
          <p:cNvPr id="6" name="副标题 5"/>
          <p:cNvSpPr>
            <a:spLocks noGrp="1"/>
          </p:cNvSpPr>
          <p:nvPr>
            <p:ph type="subTitle" idx="1"/>
          </p:nvPr>
        </p:nvSpPr>
        <p:spPr/>
        <p:txBody>
          <a:bodyPr/>
          <a:lstStyle/>
          <a:p>
            <a:r>
              <a:rPr lang="zh-CN" altLang="en-US"/>
              <a:t>机器学习与金融应用</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全连接前馈神经网络</a:t>
            </a:r>
            <a:endParaRPr lang="en-US" altLang="zh-CN" dirty="0"/>
          </a:p>
        </p:txBody>
      </p:sp>
      <p:sp>
        <p:nvSpPr>
          <p:cNvPr id="3" name="内容占位符 2"/>
          <p:cNvSpPr>
            <a:spLocks noGrp="1"/>
          </p:cNvSpPr>
          <p:nvPr>
            <p:ph idx="1"/>
          </p:nvPr>
        </p:nvSpPr>
        <p:spPr/>
        <p:txBody>
          <a:bodyPr/>
          <a:lstStyle/>
          <a:p>
            <a:r>
              <a:rPr lang="zh-CN" altLang="en-US" dirty="0"/>
              <a:t>权重矩阵的参数非常多</a:t>
            </a:r>
            <a:endParaRPr lang="en-US" altLang="zh-CN" dirty="0"/>
          </a:p>
          <a:p>
            <a:endParaRPr lang="en-US" altLang="zh-CN" dirty="0"/>
          </a:p>
          <a:p>
            <a:endParaRPr lang="en-US" altLang="zh-CN" dirty="0"/>
          </a:p>
          <a:p>
            <a:endParaRPr lang="en-US" altLang="zh-CN" dirty="0"/>
          </a:p>
          <a:p>
            <a:endParaRPr lang="en-US" altLang="zh-CN" dirty="0"/>
          </a:p>
          <a:p>
            <a:r>
              <a:rPr lang="zh-CN" altLang="en-US" dirty="0"/>
              <a:t>局部不变性特征</a:t>
            </a:r>
            <a:endParaRPr lang="en-US" altLang="zh-CN" dirty="0"/>
          </a:p>
          <a:p>
            <a:pPr lvl="1"/>
            <a:r>
              <a:rPr lang="zh-CN" altLang="en-US" dirty="0"/>
              <a:t>自然图像中的物体都具有</a:t>
            </a:r>
            <a:r>
              <a:rPr lang="zh-CN" altLang="en-US" dirty="0">
                <a:solidFill>
                  <a:schemeClr val="accent3"/>
                </a:solidFill>
              </a:rPr>
              <a:t>局部不变性特征</a:t>
            </a:r>
            <a:endParaRPr lang="en-US" altLang="zh-CN" dirty="0">
              <a:solidFill>
                <a:schemeClr val="accent3"/>
              </a:solidFill>
            </a:endParaRPr>
          </a:p>
          <a:p>
            <a:pPr lvl="2"/>
            <a:r>
              <a:rPr lang="zh-CN" altLang="en-US" dirty="0"/>
              <a:t>尺度缩放、平移、旋转等操作不影响其语义信息。</a:t>
            </a:r>
            <a:endParaRPr lang="en-US" altLang="zh-CN" dirty="0"/>
          </a:p>
          <a:p>
            <a:pPr lvl="1"/>
            <a:r>
              <a:rPr lang="zh-CN" altLang="en-US" dirty="0"/>
              <a:t>全连接前馈网络</a:t>
            </a:r>
            <a:r>
              <a:rPr lang="zh-CN" altLang="en-US" dirty="0">
                <a:solidFill>
                  <a:schemeClr val="accent3"/>
                </a:solidFill>
              </a:rPr>
              <a:t>很难提取这些局部不变特征</a:t>
            </a:r>
            <a:endParaRPr lang="en-US" altLang="zh-CN" dirty="0">
              <a:solidFill>
                <a:schemeClr val="accent3"/>
              </a:solidFill>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752600"/>
            <a:ext cx="4320682" cy="1554480"/>
          </a:xfrm>
          <a:prstGeom prst="rect">
            <a:avLst/>
          </a:prstGeom>
        </p:spPr>
      </p:pic>
    </p:spTree>
    <p:extLst>
      <p:ext uri="{BB962C8B-B14F-4D97-AF65-F5344CB8AC3E}">
        <p14:creationId xmlns:p14="http://schemas.microsoft.com/office/powerpoint/2010/main" val="162190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卷积神经网络</a:t>
            </a:r>
            <a:endParaRPr lang="zh-CN" altLang="en-US" dirty="0"/>
          </a:p>
        </p:txBody>
      </p:sp>
      <p:sp>
        <p:nvSpPr>
          <p:cNvPr id="3" name="内容占位符 2"/>
          <p:cNvSpPr>
            <a:spLocks noGrp="1"/>
          </p:cNvSpPr>
          <p:nvPr>
            <p:ph idx="1"/>
          </p:nvPr>
        </p:nvSpPr>
        <p:spPr/>
        <p:txBody>
          <a:bodyPr/>
          <a:lstStyle/>
          <a:p>
            <a:r>
              <a:rPr lang="zh-CN" altLang="en-US" dirty="0"/>
              <a:t>卷积神经网络（</a:t>
            </a:r>
            <a:r>
              <a:rPr lang="en-US" altLang="zh-CN" dirty="0"/>
              <a:t>Convolutional Neural Networks</a:t>
            </a:r>
            <a:r>
              <a:rPr lang="zh-CN" altLang="en-US" dirty="0"/>
              <a:t>，</a:t>
            </a:r>
            <a:r>
              <a:rPr lang="en-US" altLang="zh-CN" dirty="0"/>
              <a:t>CNN</a:t>
            </a:r>
            <a:r>
              <a:rPr lang="zh-CN" altLang="en-US" dirty="0"/>
              <a:t>）</a:t>
            </a:r>
            <a:endParaRPr lang="en-US" altLang="zh-CN" dirty="0"/>
          </a:p>
          <a:p>
            <a:pPr lvl="1"/>
            <a:r>
              <a:rPr lang="zh-CN" altLang="en-US" dirty="0"/>
              <a:t>一种前馈神经网络</a:t>
            </a:r>
            <a:endParaRPr lang="en-US" altLang="zh-CN" dirty="0"/>
          </a:p>
          <a:p>
            <a:pPr lvl="1"/>
            <a:r>
              <a:rPr lang="zh-CN" altLang="en-US" dirty="0"/>
              <a:t>受生物学上感受野（</a:t>
            </a:r>
            <a:r>
              <a:rPr lang="en-US" altLang="zh-CN" dirty="0"/>
              <a:t>Receptive Field</a:t>
            </a:r>
            <a:r>
              <a:rPr lang="zh-CN" altLang="en-US" dirty="0"/>
              <a:t>）的机制而提出的</a:t>
            </a:r>
          </a:p>
          <a:p>
            <a:pPr lvl="2"/>
            <a:r>
              <a:rPr lang="zh-CN" altLang="en-US" dirty="0"/>
              <a:t>在视觉神经系统中，一个神经元的</a:t>
            </a:r>
            <a:r>
              <a:rPr lang="zh-CN" altLang="en-US" dirty="0">
                <a:solidFill>
                  <a:schemeClr val="accent3"/>
                </a:solidFill>
              </a:rPr>
              <a:t>感受野</a:t>
            </a:r>
            <a:r>
              <a:rPr lang="zh-CN" altLang="en-US" dirty="0"/>
              <a:t>是指视网膜上的特定区域，只有这个区域内的刺激才能够激活该神经元。</a:t>
            </a:r>
          </a:p>
          <a:p>
            <a:pPr lvl="1"/>
            <a:endParaRPr lang="en-US" altLang="zh-CN" dirty="0"/>
          </a:p>
          <a:p>
            <a:r>
              <a:rPr lang="zh-CN" altLang="en-US" dirty="0"/>
              <a:t>卷积神经网络有三个结构上的特性：</a:t>
            </a:r>
          </a:p>
          <a:p>
            <a:pPr lvl="1"/>
            <a:r>
              <a:rPr lang="zh-CN" altLang="en-US" dirty="0"/>
              <a:t>局部连接</a:t>
            </a:r>
          </a:p>
          <a:p>
            <a:pPr lvl="1"/>
            <a:r>
              <a:rPr lang="zh-CN" altLang="en-US" dirty="0"/>
              <a:t>权重共享</a:t>
            </a:r>
          </a:p>
          <a:p>
            <a:pPr lvl="1"/>
            <a:r>
              <a:rPr lang="zh-CN" altLang="en-US" dirty="0"/>
              <a:t>空间或时间上的次采样</a:t>
            </a:r>
          </a:p>
        </p:txBody>
      </p:sp>
    </p:spTree>
    <p:extLst>
      <p:ext uri="{BB962C8B-B14F-4D97-AF65-F5344CB8AC3E}">
        <p14:creationId xmlns:p14="http://schemas.microsoft.com/office/powerpoint/2010/main" val="1419076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a:t>
            </a:r>
          </a:p>
        </p:txBody>
      </p:sp>
      <mc:AlternateContent xmlns:mc="http://schemas.openxmlformats.org/markup-compatibility/2006" xmlns:a14="http://schemas.microsoft.com/office/drawing/2010/main">
        <mc:Choice Requires="a14">
          <p:sp>
            <p:nvSpPr>
              <p:cNvPr id="9" name="内容占位符 8"/>
              <p:cNvSpPr>
                <a:spLocks noGrp="1"/>
              </p:cNvSpPr>
              <p:nvPr>
                <p:ph idx="1"/>
              </p:nvPr>
            </p:nvSpPr>
            <p:spPr/>
            <p:txBody>
              <a:bodyPr/>
              <a:lstStyle/>
              <a:p>
                <a:r>
                  <a:rPr lang="zh-CN" altLang="en-US" dirty="0"/>
                  <a:t>给定一个输入信号序列</a:t>
                </a:r>
                <a14:m>
                  <m:oMath xmlns:m="http://schemas.openxmlformats.org/officeDocument/2006/math">
                    <m:r>
                      <a:rPr lang="en-US" altLang="zh-CN" i="1" dirty="0" smtClean="0">
                        <a:latin typeface="Cambria Math" panose="02040503050406030204" pitchFamily="18" charset="0"/>
                      </a:rPr>
                      <m:t>𝑥</m:t>
                    </m:r>
                  </m:oMath>
                </a14:m>
                <a:r>
                  <a:rPr lang="zh-CN" altLang="en-US" dirty="0"/>
                  <a:t>和滤波器</a:t>
                </a:r>
                <a14:m>
                  <m:oMath xmlns:m="http://schemas.openxmlformats.org/officeDocument/2006/math">
                    <m:r>
                      <a:rPr lang="en-US" altLang="zh-CN" b="0" i="1" smtClean="0">
                        <a:latin typeface="Cambria Math" panose="02040503050406030204" pitchFamily="18" charset="0"/>
                      </a:rPr>
                      <m:t>𝑤</m:t>
                    </m:r>
                  </m:oMath>
                </a14:m>
                <a:r>
                  <a:rPr lang="en-US" altLang="zh-CN" b="0"/>
                  <a:t>,</a:t>
                </a:r>
                <a:r>
                  <a:rPr lang="zh-CN" altLang="en-US" b="0"/>
                  <a:t>滤波器的长度固定，与输入长度无关，</a:t>
                </a:r>
                <a:r>
                  <a:rPr lang="zh-CN" altLang="en-US" dirty="0"/>
                  <a:t>卷积的输出为：</a:t>
                </a:r>
                <a:endParaRPr lang="en-US" altLang="zh-CN" dirty="0"/>
              </a:p>
              <a:p>
                <a:pPr marL="0" indent="0" algn="ctr">
                  <a:buNone/>
                </a:pPr>
                <a:endParaRPr lang="zh-CN" altLang="en-US" dirty="0"/>
              </a:p>
            </p:txBody>
          </p:sp>
        </mc:Choice>
        <mc:Fallback xmlns="">
          <p:sp>
            <p:nvSpPr>
              <p:cNvPr id="9" name="内容占位符 8"/>
              <p:cNvSpPr>
                <a:spLocks noGrp="1" noRot="1" noChangeAspect="1" noMove="1" noResize="1" noEditPoints="1" noAdjustHandles="1" noChangeArrowheads="1" noChangeShapeType="1" noTextEdit="1"/>
              </p:cNvSpPr>
              <p:nvPr>
                <p:ph idx="1"/>
              </p:nvPr>
            </p:nvSpPr>
            <p:spPr>
              <a:blipFill>
                <a:blip r:embed="rId3"/>
                <a:stretch>
                  <a:fillRect l="-778" t="-1804"/>
                </a:stretch>
              </a:blipFill>
            </p:spPr>
            <p:txBody>
              <a:bodyPr/>
              <a:lstStyle/>
              <a:p>
                <a:r>
                  <a:rPr lang="zh-CN" altLang="en-US">
                    <a:noFill/>
                  </a:rPr>
                  <a:t> </a:t>
                </a:r>
              </a:p>
            </p:txBody>
          </p:sp>
        </mc:Fallback>
      </mc:AlternateContent>
      <p:sp>
        <p:nvSpPr>
          <p:cNvPr id="15" name="文本框 14"/>
          <p:cNvSpPr txBox="1"/>
          <p:nvPr/>
        </p:nvSpPr>
        <p:spPr>
          <a:xfrm>
            <a:off x="645695" y="4238770"/>
            <a:ext cx="2919389" cy="461665"/>
          </a:xfrm>
          <a:prstGeom prst="rect">
            <a:avLst/>
          </a:prstGeom>
          <a:noFill/>
        </p:spPr>
        <p:txBody>
          <a:bodyPr wrap="none" rtlCol="0">
            <a:spAutoFit/>
          </a:bodyPr>
          <a:lstStyle/>
          <a:p>
            <a:r>
              <a:rPr lang="zh-CN" altLang="en-US" sz="2400"/>
              <a:t>滤波器</a:t>
            </a:r>
            <a:r>
              <a:rPr lang="en-US" altLang="zh-CN" sz="2400"/>
              <a:t>Filter</a:t>
            </a:r>
            <a:r>
              <a:rPr lang="en-US" altLang="zh-CN" sz="2400" dirty="0"/>
              <a:t>: [-1,0,1]</a:t>
            </a:r>
            <a:endParaRPr lang="zh-CN" altLang="en-US" sz="2400" dirty="0"/>
          </a:p>
        </p:txBody>
      </p:sp>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4478" y="3762071"/>
            <a:ext cx="3523990" cy="1876729"/>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7E24D53-5E8F-441B-9280-44772A421592}"/>
                  </a:ext>
                </a:extLst>
              </p:cNvPr>
              <p:cNvSpPr/>
              <p:nvPr/>
            </p:nvSpPr>
            <p:spPr>
              <a:xfrm>
                <a:off x="3733800" y="2128870"/>
                <a:ext cx="4343400" cy="14770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𝑦</m:t>
                          </m:r>
                        </m:e>
                        <m:sub>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𝑡</m:t>
                          </m:r>
                        </m:sub>
                      </m:sSub>
                      <m:r>
                        <a:rPr lang="en-US" altLang="zh-CN" sz="3200" i="1">
                          <a:latin typeface="Cambria Math" panose="02040503050406030204" pitchFamily="18" charset="0"/>
                          <a:ea typeface="STIX Two Math" panose="02020603050405020304" pitchFamily="18" charset="0"/>
                          <a:cs typeface="STIX Two Math" panose="02020603050405020304" pitchFamily="18" charset="0"/>
                        </a:rPr>
                        <m:t>=</m:t>
                      </m:r>
                      <m:nary>
                        <m:naryPr>
                          <m:chr m:val="∑"/>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naryPr>
                        <m:sub>
                          <m:r>
                            <m:rPr>
                              <m:brk m:alnAt="23"/>
                            </m:rPr>
                            <a:rPr lang="en-US" altLang="zh-CN" sz="3200" i="1">
                              <a:latin typeface="Cambria Math" panose="02040503050406030204" pitchFamily="18" charset="0"/>
                              <a:ea typeface="STIX Two Math" panose="02020603050405020304" pitchFamily="18" charset="0"/>
                              <a:cs typeface="STIX Two Math" panose="02020603050405020304" pitchFamily="18" charset="0"/>
                            </a:rPr>
                            <m:t>𝑘</m:t>
                          </m:r>
                          <m:r>
                            <a:rPr lang="en-US" altLang="zh-CN" sz="3200" i="1">
                              <a:latin typeface="Cambria Math" panose="02040503050406030204" pitchFamily="18" charset="0"/>
                              <a:ea typeface="STIX Two Math" panose="02020603050405020304" pitchFamily="18" charset="0"/>
                              <a:cs typeface="STIX Two Math" panose="02020603050405020304" pitchFamily="18" charset="0"/>
                            </a:rPr>
                            <m:t>=1</m:t>
                          </m:r>
                        </m:sub>
                        <m:sup>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𝐾</m:t>
                          </m:r>
                        </m:sup>
                        <m:e>
                          <m:sSub>
                            <m:sSub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𝑤</m:t>
                              </m:r>
                            </m:e>
                            <m:sub>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𝑘</m:t>
                              </m:r>
                            </m:sub>
                          </m:sSub>
                          <m:sSub>
                            <m:sSub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𝑥</m:t>
                              </m:r>
                            </m:e>
                            <m:sub>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𝑡</m:t>
                              </m:r>
                              <m:r>
                                <a:rPr lang="en-US" altLang="zh-CN" sz="3200" i="1">
                                  <a:latin typeface="Cambria Math" panose="02040503050406030204" pitchFamily="18" charset="0"/>
                                  <a:ea typeface="STIX Two Math" panose="02020603050405020304" pitchFamily="18" charset="0"/>
                                  <a:cs typeface="STIX Two Math" panose="02020603050405020304" pitchFamily="18" charset="0"/>
                                </a:rPr>
                                <m:t>−</m:t>
                              </m:r>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𝑘</m:t>
                              </m:r>
                              <m:r>
                                <a:rPr lang="en-US" altLang="zh-CN" sz="3200" i="1">
                                  <a:latin typeface="Cambria Math" panose="02040503050406030204" pitchFamily="18" charset="0"/>
                                  <a:ea typeface="STIX Two Math" panose="02020603050405020304" pitchFamily="18" charset="0"/>
                                  <a:cs typeface="STIX Two Math" panose="02020603050405020304" pitchFamily="18" charset="0"/>
                                </a:rPr>
                                <m:t>+1</m:t>
                              </m:r>
                            </m:sub>
                          </m:sSub>
                        </m:e>
                      </m:nary>
                    </m:oMath>
                  </m:oMathPara>
                </a14:m>
                <a:endParaRPr lang="zh-CN" altLang="en-US" dirty="0">
                  <a:latin typeface="STIX Two Math" panose="02020603050405020304" pitchFamily="18" charset="0"/>
                  <a:cs typeface="STIX Two Math" panose="02020603050405020304" pitchFamily="18" charset="0"/>
                </a:endParaRPr>
              </a:p>
            </p:txBody>
          </p:sp>
        </mc:Choice>
        <mc:Fallback xmlns="">
          <p:sp>
            <p:nvSpPr>
              <p:cNvPr id="4" name="矩形 3">
                <a:extLst>
                  <a:ext uri="{FF2B5EF4-FFF2-40B4-BE49-F238E27FC236}">
                    <a16:creationId xmlns:a16="http://schemas.microsoft.com/office/drawing/2014/main" id="{27E24D53-5E8F-441B-9280-44772A421592}"/>
                  </a:ext>
                </a:extLst>
              </p:cNvPr>
              <p:cNvSpPr>
                <a:spLocks noRot="1" noChangeAspect="1" noMove="1" noResize="1" noEditPoints="1" noAdjustHandles="1" noChangeArrowheads="1" noChangeShapeType="1" noTextEdit="1"/>
              </p:cNvSpPr>
              <p:nvPr/>
            </p:nvSpPr>
            <p:spPr>
              <a:xfrm>
                <a:off x="3733800" y="2128870"/>
                <a:ext cx="4343400" cy="1477071"/>
              </a:xfrm>
              <a:prstGeom prst="rect">
                <a:avLst/>
              </a:prstGeom>
              <a:blipFill>
                <a:blip r:embed="rId5"/>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29057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6366D-B7BD-4ACF-9581-886A659BD063}"/>
              </a:ext>
            </a:extLst>
          </p:cNvPr>
          <p:cNvSpPr>
            <a:spLocks noGrp="1"/>
          </p:cNvSpPr>
          <p:nvPr>
            <p:ph type="title"/>
          </p:nvPr>
        </p:nvSpPr>
        <p:spPr/>
        <p:txBody>
          <a:bodyPr/>
          <a:lstStyle/>
          <a:p>
            <a:r>
              <a:rPr lang="zh-CN" altLang="en-US" dirty="0"/>
              <a:t>卷积</a:t>
            </a:r>
          </a:p>
        </p:txBody>
      </p:sp>
      <p:sp>
        <p:nvSpPr>
          <p:cNvPr id="3" name="内容占位符 2">
            <a:extLst>
              <a:ext uri="{FF2B5EF4-FFF2-40B4-BE49-F238E27FC236}">
                <a16:creationId xmlns:a16="http://schemas.microsoft.com/office/drawing/2014/main" id="{706E67DD-1736-4732-9D9B-D8329E560867}"/>
              </a:ext>
            </a:extLst>
          </p:cNvPr>
          <p:cNvSpPr>
            <a:spLocks noGrp="1"/>
          </p:cNvSpPr>
          <p:nvPr>
            <p:ph idx="1"/>
          </p:nvPr>
        </p:nvSpPr>
        <p:spPr/>
        <p:txBody>
          <a:bodyPr/>
          <a:lstStyle/>
          <a:p>
            <a:r>
              <a:rPr lang="zh-CN" altLang="en-US" dirty="0"/>
              <a:t>不同的滤波器来提取信号序列中的不同特征</a:t>
            </a:r>
          </a:p>
        </p:txBody>
      </p:sp>
      <p:pic>
        <p:nvPicPr>
          <p:cNvPr id="5" name="图片 4">
            <a:extLst>
              <a:ext uri="{FF2B5EF4-FFF2-40B4-BE49-F238E27FC236}">
                <a16:creationId xmlns:a16="http://schemas.microsoft.com/office/drawing/2014/main" id="{FB49DDEF-42B5-4E3C-8A5B-2FB098807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89084"/>
            <a:ext cx="9857195" cy="2586461"/>
          </a:xfrm>
          <a:prstGeom prst="rect">
            <a:avLst/>
          </a:prstGeom>
        </p:spPr>
      </p:pic>
      <p:sp>
        <p:nvSpPr>
          <p:cNvPr id="6" name="矩形 5">
            <a:extLst>
              <a:ext uri="{FF2B5EF4-FFF2-40B4-BE49-F238E27FC236}">
                <a16:creationId xmlns:a16="http://schemas.microsoft.com/office/drawing/2014/main" id="{FC42E22A-A74A-4C03-B9D1-B5A914264D9A}"/>
              </a:ext>
            </a:extLst>
          </p:cNvPr>
          <p:cNvSpPr/>
          <p:nvPr/>
        </p:nvSpPr>
        <p:spPr>
          <a:xfrm>
            <a:off x="3200400" y="4582753"/>
            <a:ext cx="1107996" cy="369332"/>
          </a:xfrm>
          <a:prstGeom prst="rect">
            <a:avLst/>
          </a:prstGeom>
        </p:spPr>
        <p:txBody>
          <a:bodyPr wrap="none">
            <a:spAutoFit/>
          </a:bodyPr>
          <a:lstStyle/>
          <a:p>
            <a:r>
              <a:rPr lang="zh-CN" altLang="en-US" dirty="0"/>
              <a:t>低频信息</a:t>
            </a:r>
          </a:p>
        </p:txBody>
      </p:sp>
      <p:sp>
        <p:nvSpPr>
          <p:cNvPr id="7" name="矩形 6">
            <a:extLst>
              <a:ext uri="{FF2B5EF4-FFF2-40B4-BE49-F238E27FC236}">
                <a16:creationId xmlns:a16="http://schemas.microsoft.com/office/drawing/2014/main" id="{E90D0A92-14A0-44DA-B360-AC7EBD48EEEF}"/>
              </a:ext>
            </a:extLst>
          </p:cNvPr>
          <p:cNvSpPr/>
          <p:nvPr/>
        </p:nvSpPr>
        <p:spPr>
          <a:xfrm>
            <a:off x="7329608" y="4767419"/>
            <a:ext cx="1107996" cy="369332"/>
          </a:xfrm>
          <a:prstGeom prst="rect">
            <a:avLst/>
          </a:prstGeom>
        </p:spPr>
        <p:txBody>
          <a:bodyPr wrap="none">
            <a:spAutoFit/>
          </a:bodyPr>
          <a:lstStyle/>
          <a:p>
            <a:r>
              <a:rPr lang="zh-CN" altLang="en-US" dirty="0"/>
              <a:t>高频信息</a:t>
            </a:r>
          </a:p>
        </p:txBody>
      </p:sp>
    </p:spTree>
    <p:extLst>
      <p:ext uri="{BB962C8B-B14F-4D97-AF65-F5344CB8AC3E}">
        <p14:creationId xmlns:p14="http://schemas.microsoft.com/office/powerpoint/2010/main" val="3094739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卷积扩展</a:t>
            </a:r>
          </a:p>
        </p:txBody>
      </p:sp>
      <p:sp>
        <p:nvSpPr>
          <p:cNvPr id="3" name="内容占位符 2"/>
          <p:cNvSpPr>
            <a:spLocks noGrp="1"/>
          </p:cNvSpPr>
          <p:nvPr>
            <p:ph idx="1"/>
          </p:nvPr>
        </p:nvSpPr>
        <p:spPr/>
        <p:txBody>
          <a:bodyPr/>
          <a:lstStyle/>
          <a:p>
            <a:r>
              <a:rPr lang="zh-CN" altLang="en-US" dirty="0"/>
              <a:t>引入滤波器的</a:t>
            </a:r>
            <a:r>
              <a:rPr lang="zh-CN" altLang="en-US" dirty="0">
                <a:solidFill>
                  <a:schemeClr val="accent3"/>
                </a:solidFill>
              </a:rPr>
              <a:t>滑动步长</a:t>
            </a:r>
            <a:r>
              <a:rPr lang="en-US" altLang="zh-CN" i="1" dirty="0">
                <a:solidFill>
                  <a:schemeClr val="accent3"/>
                </a:solidFill>
              </a:rPr>
              <a:t>S</a:t>
            </a:r>
            <a:r>
              <a:rPr lang="zh-CN" altLang="en-US" dirty="0"/>
              <a:t>和</a:t>
            </a:r>
            <a:r>
              <a:rPr lang="zh-CN" altLang="en-US" dirty="0">
                <a:solidFill>
                  <a:schemeClr val="accent3"/>
                </a:solidFill>
              </a:rPr>
              <a:t>零填充</a:t>
            </a:r>
            <a:r>
              <a:rPr lang="en-US" altLang="zh-CN" i="1" dirty="0">
                <a:solidFill>
                  <a:schemeClr val="accent3"/>
                </a:solidFill>
              </a:rPr>
              <a:t>P</a:t>
            </a:r>
          </a:p>
          <a:p>
            <a:endParaRPr lang="zh-CN" altLang="en-US" dirty="0"/>
          </a:p>
        </p:txBody>
      </p:sp>
      <p:pic>
        <p:nvPicPr>
          <p:cNvPr id="6" name="图片 5">
            <a:extLst>
              <a:ext uri="{FF2B5EF4-FFF2-40B4-BE49-F238E27FC236}">
                <a16:creationId xmlns:a16="http://schemas.microsoft.com/office/drawing/2014/main" id="{B63465E6-4659-4B35-9C94-9D0159FF1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057400"/>
            <a:ext cx="9362758" cy="3012147"/>
          </a:xfrm>
          <a:prstGeom prst="rect">
            <a:avLst/>
          </a:prstGeom>
        </p:spPr>
      </p:pic>
    </p:spTree>
    <p:extLst>
      <p:ext uri="{BB962C8B-B14F-4D97-AF65-F5344CB8AC3E}">
        <p14:creationId xmlns:p14="http://schemas.microsoft.com/office/powerpoint/2010/main" val="3460679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两维卷积</a:t>
            </a:r>
          </a:p>
        </p:txBody>
      </p:sp>
      <p:sp>
        <p:nvSpPr>
          <p:cNvPr id="9" name="内容占位符 8"/>
          <p:cNvSpPr>
            <a:spLocks noGrp="1"/>
          </p:cNvSpPr>
          <p:nvPr>
            <p:ph idx="1"/>
          </p:nvPr>
        </p:nvSpPr>
        <p:spPr/>
        <p:txBody>
          <a:bodyPr/>
          <a:lstStyle/>
          <a:p>
            <a:r>
              <a:rPr lang="zh-CN" altLang="en-US" dirty="0"/>
              <a:t>在图像处理中，图像是以二维矩阵的形式输入到神经网络中，因此我们需要二维卷积。</a:t>
            </a:r>
            <a:endParaRPr lang="en-US" altLang="zh-CN" b="0" i="1" dirty="0">
              <a:latin typeface="Cambria Math" panose="02040503050406030204" pitchFamily="18" charset="0"/>
            </a:endParaRPr>
          </a:p>
          <a:p>
            <a:pPr marL="0" indent="0">
              <a:buNone/>
            </a:pPr>
            <a:endParaRPr lang="zh-CN" altLang="en-US" dirty="0"/>
          </a:p>
        </p:txBody>
      </p:sp>
      <p:pic>
        <p:nvPicPr>
          <p:cNvPr id="10" name="图片 9">
            <a:extLst>
              <a:ext uri="{FF2B5EF4-FFF2-40B4-BE49-F238E27FC236}">
                <a16:creationId xmlns:a16="http://schemas.microsoft.com/office/drawing/2014/main" id="{C9C2A916-52B3-41C5-BCD9-5014F24E0F1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96797" y="2506811"/>
            <a:ext cx="2085975" cy="2284639"/>
          </a:xfrm>
          <a:prstGeom prst="rect">
            <a:avLst/>
          </a:prstGeom>
        </p:spPr>
      </p:pic>
      <p:pic>
        <p:nvPicPr>
          <p:cNvPr id="6" name="图片 5">
            <a:extLst>
              <a:ext uri="{FF2B5EF4-FFF2-40B4-BE49-F238E27FC236}">
                <a16:creationId xmlns:a16="http://schemas.microsoft.com/office/drawing/2014/main" id="{97DF9F3E-EFA1-4CA0-904B-7B9E0D865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69" y="2149505"/>
            <a:ext cx="4820131" cy="1127095"/>
          </a:xfrm>
          <a:prstGeom prst="rect">
            <a:avLst/>
          </a:prstGeom>
        </p:spPr>
      </p:pic>
      <p:pic>
        <p:nvPicPr>
          <p:cNvPr id="11" name="图片 10">
            <a:extLst>
              <a:ext uri="{FF2B5EF4-FFF2-40B4-BE49-F238E27FC236}">
                <a16:creationId xmlns:a16="http://schemas.microsoft.com/office/drawing/2014/main" id="{656C048C-D8FF-47CE-86A0-DCAF0F2E0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226967"/>
            <a:ext cx="2754438" cy="844325"/>
          </a:xfrm>
          <a:prstGeom prst="rect">
            <a:avLst/>
          </a:prstGeom>
        </p:spPr>
      </p:pic>
      <p:pic>
        <p:nvPicPr>
          <p:cNvPr id="13" name="图片 12">
            <a:extLst>
              <a:ext uri="{FF2B5EF4-FFF2-40B4-BE49-F238E27FC236}">
                <a16:creationId xmlns:a16="http://schemas.microsoft.com/office/drawing/2014/main" id="{53BBF4C2-27ED-4E49-97AC-A367AC649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4212529"/>
            <a:ext cx="4969445" cy="1890218"/>
          </a:xfrm>
          <a:prstGeom prst="rect">
            <a:avLst/>
          </a:prstGeom>
        </p:spPr>
      </p:pic>
    </p:spTree>
    <p:extLst>
      <p:ext uri="{BB962C8B-B14F-4D97-AF65-F5344CB8AC3E}">
        <p14:creationId xmlns:p14="http://schemas.microsoft.com/office/powerpoint/2010/main" val="1635011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卷积作为特征提取器</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695672"/>
            <a:ext cx="6237668" cy="5466656"/>
          </a:xfrm>
          <a:prstGeom prst="rect">
            <a:avLst/>
          </a:prstGeom>
        </p:spPr>
      </p:pic>
    </p:spTree>
    <p:extLst>
      <p:ext uri="{BB962C8B-B14F-4D97-AF65-F5344CB8AC3E}">
        <p14:creationId xmlns:p14="http://schemas.microsoft.com/office/powerpoint/2010/main" val="3119716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二维卷积</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45072" y="3794445"/>
            <a:ext cx="1974757" cy="224472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39000" y="1066800"/>
            <a:ext cx="2220969" cy="217564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69613" y="1066800"/>
            <a:ext cx="2085975" cy="2284639"/>
          </a:xfrm>
          <a:prstGeom prst="rect">
            <a:avLst/>
          </a:prstGeom>
        </p:spPr>
      </p:pic>
      <p:sp>
        <p:nvSpPr>
          <p:cNvPr id="9" name="文本框 8"/>
          <p:cNvSpPr txBox="1"/>
          <p:nvPr/>
        </p:nvSpPr>
        <p:spPr>
          <a:xfrm>
            <a:off x="2669613" y="3172146"/>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0" name="文本框 9"/>
          <p:cNvSpPr txBox="1"/>
          <p:nvPr/>
        </p:nvSpPr>
        <p:spPr>
          <a:xfrm>
            <a:off x="7239001" y="3172146"/>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1" name="文本框 10"/>
          <p:cNvSpPr txBox="1"/>
          <p:nvPr/>
        </p:nvSpPr>
        <p:spPr>
          <a:xfrm>
            <a:off x="2745072" y="5996987"/>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2" name="文本框 11"/>
          <p:cNvSpPr txBox="1"/>
          <p:nvPr/>
        </p:nvSpPr>
        <p:spPr>
          <a:xfrm>
            <a:off x="7436413" y="5934034"/>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pic>
        <p:nvPicPr>
          <p:cNvPr id="13" name="内容占位符 3">
            <a:extLst>
              <a:ext uri="{FF2B5EF4-FFF2-40B4-BE49-F238E27FC236}">
                <a16:creationId xmlns:a16="http://schemas.microsoft.com/office/drawing/2014/main" id="{E2BD44EB-C903-4F61-BF09-AA14156F036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bwMode="auto">
          <a:xfrm>
            <a:off x="7294557" y="3865273"/>
            <a:ext cx="2078043" cy="2004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651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人类的智能是数学公式吗？</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7D19D77C-2407-4E1E-8D64-46971C122407}"/>
                  </a:ext>
                </a:extLst>
              </p14:cNvPr>
              <p14:cNvContentPartPr/>
              <p14:nvPr/>
            </p14:nvContentPartPr>
            <p14:xfrm>
              <a:off x="9720720" y="661320"/>
              <a:ext cx="163080" cy="89640"/>
            </p14:xfrm>
          </p:contentPart>
        </mc:Choice>
        <mc:Fallback xmlns="">
          <p:pic>
            <p:nvPicPr>
              <p:cNvPr id="7" name="墨迹 6">
                <a:extLst>
                  <a:ext uri="{FF2B5EF4-FFF2-40B4-BE49-F238E27FC236}">
                    <a16:creationId xmlns:a16="http://schemas.microsoft.com/office/drawing/2014/main" id="{7D19D77C-2407-4E1E-8D64-46971C122407}"/>
                  </a:ext>
                </a:extLst>
              </p:cNvPr>
              <p:cNvPicPr/>
              <p:nvPr/>
            </p:nvPicPr>
            <p:blipFill>
              <a:blip r:embed="rId8"/>
              <a:stretch>
                <a:fillRect/>
              </a:stretch>
            </p:blipFill>
            <p:spPr>
              <a:xfrm>
                <a:off x="9711360" y="651960"/>
                <a:ext cx="181800" cy="108360"/>
              </a:xfrm>
              <a:prstGeom prst="rect">
                <a:avLst/>
              </a:prstGeom>
            </p:spPr>
          </p:pic>
        </mc:Fallback>
      </mc:AlternateContent>
      <p:pic>
        <p:nvPicPr>
          <p:cNvPr id="1028" name="Picture 4">
            <a:extLst>
              <a:ext uri="{FF2B5EF4-FFF2-40B4-BE49-F238E27FC236}">
                <a16:creationId xmlns:a16="http://schemas.microsoft.com/office/drawing/2014/main" id="{8FC70CDA-F23E-E4EB-9C66-CBA947812A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924065"/>
            <a:ext cx="321945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A29F4AA-DEA0-15DD-B1F6-C19F39C05E6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60958" y="629236"/>
            <a:ext cx="3718964" cy="24812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08B9304-938F-4331-AEA9-6A70B385C9F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60958" y="3587295"/>
            <a:ext cx="42672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367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lstStyle/>
          <a:p>
            <a:r>
              <a:rPr lang="zh-CN" altLang="en-US" dirty="0"/>
              <a:t>用卷积层代替全连接层</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432236"/>
            <a:ext cx="4724400" cy="4443185"/>
          </a:xfrm>
          <a:prstGeom prst="rect">
            <a:avLst/>
          </a:prstGeom>
        </p:spPr>
      </p:pic>
    </p:spTree>
    <p:extLst>
      <p:ext uri="{BB962C8B-B14F-4D97-AF65-F5344CB8AC3E}">
        <p14:creationId xmlns:p14="http://schemas.microsoft.com/office/powerpoint/2010/main" val="3300870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AA9AB-892F-4B74-95C9-57ED9FD3D1CC}"/>
              </a:ext>
            </a:extLst>
          </p:cNvPr>
          <p:cNvSpPr>
            <a:spLocks noGrp="1"/>
          </p:cNvSpPr>
          <p:nvPr>
            <p:ph type="title"/>
          </p:nvPr>
        </p:nvSpPr>
        <p:spPr/>
        <p:txBody>
          <a:bodyPr/>
          <a:lstStyle/>
          <a:p>
            <a:r>
              <a:rPr lang="zh-CN" altLang="en-US" dirty="0"/>
              <a:t>多个卷积核</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C3603D-1CB0-4C6E-96D8-D0DE20C63DED}"/>
                  </a:ext>
                </a:extLst>
              </p:cNvPr>
              <p:cNvSpPr>
                <a:spLocks noGrp="1"/>
              </p:cNvSpPr>
              <p:nvPr>
                <p:ph idx="1"/>
              </p:nvPr>
            </p:nvSpPr>
            <p:spPr/>
            <p:txBody>
              <a:bodyPr/>
              <a:lstStyle/>
              <a:p>
                <a:r>
                  <a:rPr lang="zh-CN" altLang="en-US" dirty="0"/>
                  <a:t>特征映射（</a:t>
                </a:r>
                <a:r>
                  <a:rPr lang="en-US" altLang="zh-CN" dirty="0"/>
                  <a:t>Feature Map</a:t>
                </a:r>
                <a:r>
                  <a:rPr lang="zh-CN" altLang="en-US" dirty="0"/>
                  <a:t>）：图像经过卷积后得到的特征。</a:t>
                </a:r>
                <a:endParaRPr lang="en-US" altLang="zh-CN" dirty="0"/>
              </a:p>
              <a:p>
                <a:pPr lvl="1"/>
                <a:r>
                  <a:rPr lang="zh-CN" altLang="en-US"/>
                  <a:t>卷积核（滤波器）看成</a:t>
                </a:r>
                <a:r>
                  <a:rPr lang="zh-CN" altLang="en-US" dirty="0"/>
                  <a:t>一个特征提取器</a:t>
                </a:r>
                <a:endParaRPr lang="en-US" altLang="zh-CN" dirty="0"/>
              </a:p>
              <a:p>
                <a:pPr lvl="1"/>
                <a:endParaRPr lang="en-US" altLang="zh-CN" dirty="0"/>
              </a:p>
              <a:p>
                <a:pPr lvl="1"/>
                <a:endParaRPr lang="en-US" altLang="zh-CN" dirty="0"/>
              </a:p>
              <a:p>
                <a:r>
                  <a:rPr lang="zh-CN" altLang="en-US" dirty="0"/>
                  <a:t>卷积层</a:t>
                </a:r>
                <a:endParaRPr lang="en-US" altLang="zh-CN" dirty="0"/>
              </a:p>
              <a:p>
                <a:pPr lvl="1"/>
                <a:r>
                  <a:rPr lang="zh-CN" altLang="en-US" dirty="0"/>
                  <a:t>输入：</a:t>
                </a:r>
                <a:r>
                  <a:rPr lang="en-US" altLang="zh-CN" dirty="0"/>
                  <a:t>D</a:t>
                </a:r>
                <a:r>
                  <a:rPr lang="zh-CN" altLang="en-US" dirty="0"/>
                  <a:t>个特征映射 </a:t>
                </a:r>
                <a14:m>
                  <m:oMath xmlns:m="http://schemas.openxmlformats.org/officeDocument/2006/math">
                    <m:r>
                      <m:rPr>
                        <m:nor/>
                      </m:rPr>
                      <a:rPr lang="en-US" altLang="zh-CN" dirty="0"/>
                      <m:t>M</m:t>
                    </m:r>
                    <m:r>
                      <a:rPr lang="en-US" altLang="zh-CN" i="1" dirty="0">
                        <a:latin typeface="Cambria Math" panose="02040503050406030204" pitchFamily="18" charset="0"/>
                      </a:rPr>
                      <m:t>×</m:t>
                    </m:r>
                    <m:r>
                      <m:rPr>
                        <m:nor/>
                      </m:rPr>
                      <a:rPr lang="en-US" altLang="zh-CN" dirty="0"/>
                      <m:t>N</m:t>
                    </m:r>
                    <m:r>
                      <a:rPr lang="en-US" altLang="zh-CN" i="1" dirty="0">
                        <a:latin typeface="Cambria Math" panose="02040503050406030204" pitchFamily="18" charset="0"/>
                      </a:rPr>
                      <m:t>×</m:t>
                    </m:r>
                    <m:r>
                      <m:rPr>
                        <m:nor/>
                      </m:rPr>
                      <a:rPr lang="en-US" altLang="zh-CN" dirty="0"/>
                      <m:t>D</m:t>
                    </m:r>
                  </m:oMath>
                </a14:m>
                <a:endParaRPr lang="en-US" altLang="zh-CN" dirty="0"/>
              </a:p>
              <a:p>
                <a:pPr lvl="1"/>
                <a:r>
                  <a:rPr lang="zh-CN" altLang="en-US" dirty="0"/>
                  <a:t>输出：</a:t>
                </a:r>
                <a:r>
                  <a:rPr lang="en-US" altLang="zh-CN" dirty="0"/>
                  <a:t>P</a:t>
                </a:r>
                <a:r>
                  <a:rPr lang="zh-CN" altLang="en-US" dirty="0"/>
                  <a:t>个特征映射 </a:t>
                </a:r>
                <a14:m>
                  <m:oMath xmlns:m="http://schemas.openxmlformats.org/officeDocument/2006/math">
                    <m:r>
                      <m:rPr>
                        <m:nor/>
                      </m:rPr>
                      <a:rPr lang="en-US" altLang="zh-CN" dirty="0"/>
                      <m:t>M</m:t>
                    </m:r>
                    <m:r>
                      <a:rPr lang="en-US" altLang="zh-CN" i="1" dirty="0">
                        <a:latin typeface="Cambria Math" panose="02040503050406030204" pitchFamily="18" charset="0"/>
                      </a:rPr>
                      <m:t>′×</m:t>
                    </m:r>
                    <m:r>
                      <m:rPr>
                        <m:nor/>
                      </m:rPr>
                      <a:rPr lang="en-US" altLang="zh-CN" dirty="0"/>
                      <m:t>N</m:t>
                    </m:r>
                    <m:r>
                      <a:rPr lang="en-US" altLang="zh-CN" i="1" dirty="0">
                        <a:latin typeface="Cambria Math" panose="02040503050406030204" pitchFamily="18" charset="0"/>
                      </a:rPr>
                      <m:t>′×</m:t>
                    </m:r>
                    <m:r>
                      <m:rPr>
                        <m:nor/>
                      </m:rPr>
                      <a:rPr lang="en-US" altLang="zh-CN" dirty="0">
                        <a:latin typeface="Cambria Math" panose="02040503050406030204" pitchFamily="18" charset="0"/>
                      </a:rPr>
                      <m:t>P</m:t>
                    </m:r>
                  </m:oMath>
                </a14:m>
                <a:endParaRPr lang="en-US" altLang="zh-CN" dirty="0"/>
              </a:p>
              <a:p>
                <a:pPr lvl="1"/>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25C3603D-1CB0-4C6E-96D8-D0DE20C63DED}"/>
                  </a:ext>
                </a:extLst>
              </p:cNvPr>
              <p:cNvSpPr>
                <a:spLocks noGrp="1" noRot="1" noChangeAspect="1" noMove="1" noResize="1" noEditPoints="1" noAdjustHandles="1" noChangeArrowheads="1" noChangeShapeType="1" noTextEdit="1"/>
              </p:cNvSpPr>
              <p:nvPr>
                <p:ph idx="1"/>
              </p:nvPr>
            </p:nvSpPr>
            <p:spPr>
              <a:blipFill>
                <a:blip r:embed="rId3"/>
                <a:stretch>
                  <a:fillRect l="-778" t="-1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4594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卷积层的映射关系</a:t>
            </a:r>
          </a:p>
        </p:txBody>
      </p:sp>
      <p:pic>
        <p:nvPicPr>
          <p:cNvPr id="4" name="图片 3">
            <a:extLst>
              <a:ext uri="{FF2B5EF4-FFF2-40B4-BE49-F238E27FC236}">
                <a16:creationId xmlns:a16="http://schemas.microsoft.com/office/drawing/2014/main" id="{1EBDB7E1-3D7A-49DA-B7B7-042B4D96D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219200"/>
            <a:ext cx="6172200" cy="3455176"/>
          </a:xfrm>
          <a:prstGeom prst="rect">
            <a:avLst/>
          </a:prstGeom>
        </p:spPr>
      </p:pic>
      <p:pic>
        <p:nvPicPr>
          <p:cNvPr id="7" name="图片 6">
            <a:extLst>
              <a:ext uri="{FF2B5EF4-FFF2-40B4-BE49-F238E27FC236}">
                <a16:creationId xmlns:a16="http://schemas.microsoft.com/office/drawing/2014/main" id="{582BEC4F-F1CE-4070-97B9-3A14A99D2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856484"/>
            <a:ext cx="3113396" cy="892652"/>
          </a:xfrm>
          <a:prstGeom prst="rect">
            <a:avLst/>
          </a:prstGeom>
        </p:spPr>
      </p:pic>
    </p:spTree>
    <p:extLst>
      <p:ext uri="{BB962C8B-B14F-4D97-AF65-F5344CB8AC3E}">
        <p14:creationId xmlns:p14="http://schemas.microsoft.com/office/powerpoint/2010/main" val="3661499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zero\Desktop\讲习班\tensorflow\image\2d\3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7994" y="872537"/>
            <a:ext cx="5517449" cy="5645389"/>
          </a:xfrm>
          <a:prstGeom prst="rect">
            <a:avLst/>
          </a:prstGeom>
          <a:noFill/>
          <a:extLst>
            <a:ext uri="{909E8E84-426E-40DD-AFC4-6F175D3DCCD1}">
              <a14:hiddenFill xmlns:a14="http://schemas.microsoft.com/office/drawing/2010/main">
                <a:solidFill>
                  <a:srgbClr val="FFFFFF"/>
                </a:solidFill>
              </a14:hiddenFill>
            </a:ext>
          </a:extLst>
        </p:spPr>
      </p:pic>
      <p:sp>
        <p:nvSpPr>
          <p:cNvPr id="4" name="流程图: 过程 3"/>
          <p:cNvSpPr/>
          <p:nvPr/>
        </p:nvSpPr>
        <p:spPr>
          <a:xfrm>
            <a:off x="2562257" y="872537"/>
            <a:ext cx="2057371" cy="5645389"/>
          </a:xfrm>
          <a:prstGeom prst="flowChartProcess">
            <a:avLst/>
          </a:prstGeom>
          <a:ln w="38100">
            <a:solidFill>
              <a:srgbClr val="00B0F0">
                <a:alpha val="50000"/>
              </a:srgb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zh-CN" altLang="en-US"/>
          </a:p>
        </p:txBody>
      </p:sp>
      <p:sp>
        <p:nvSpPr>
          <p:cNvPr id="7" name="流程图: 过程 6"/>
          <p:cNvSpPr/>
          <p:nvPr/>
        </p:nvSpPr>
        <p:spPr>
          <a:xfrm>
            <a:off x="4876800" y="838200"/>
            <a:ext cx="2263109" cy="5645389"/>
          </a:xfrm>
          <a:prstGeom prst="flowChartProcess">
            <a:avLst/>
          </a:prstGeom>
          <a:ln w="38100">
            <a:solidFill>
              <a:srgbClr val="FF0000">
                <a:alpha val="50000"/>
              </a:srgb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zh-CN" altLang="en-US"/>
          </a:p>
        </p:txBody>
      </p:sp>
      <p:sp>
        <p:nvSpPr>
          <p:cNvPr id="9" name="流程图: 过程 8"/>
          <p:cNvSpPr/>
          <p:nvPr/>
        </p:nvSpPr>
        <p:spPr>
          <a:xfrm>
            <a:off x="7397079" y="824821"/>
            <a:ext cx="1131554" cy="5645389"/>
          </a:xfrm>
          <a:prstGeom prst="flowChartProcess">
            <a:avLst/>
          </a:prstGeom>
          <a:ln w="38100">
            <a:solidFill>
              <a:srgbClr val="00B050">
                <a:alpha val="50000"/>
              </a:srgb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zh-CN" altLang="en-US"/>
          </a:p>
        </p:txBody>
      </p:sp>
      <p:sp>
        <p:nvSpPr>
          <p:cNvPr id="3" name="矩形 2">
            <a:extLst>
              <a:ext uri="{FF2B5EF4-FFF2-40B4-BE49-F238E27FC236}">
                <a16:creationId xmlns:a16="http://schemas.microsoft.com/office/drawing/2014/main" id="{3EFAE584-9D5C-4D74-BD24-F71481EB30D1}"/>
              </a:ext>
            </a:extLst>
          </p:cNvPr>
          <p:cNvSpPr/>
          <p:nvPr/>
        </p:nvSpPr>
        <p:spPr>
          <a:xfrm>
            <a:off x="9372600" y="5269881"/>
            <a:ext cx="1274708" cy="1200329"/>
          </a:xfrm>
          <a:prstGeom prst="rect">
            <a:avLst/>
          </a:prstGeom>
        </p:spPr>
        <p:txBody>
          <a:bodyPr wrap="none">
            <a:spAutoFit/>
          </a:bodyPr>
          <a:lstStyle/>
          <a:p>
            <a:r>
              <a:rPr lang="zh-CN" altLang="en-US" dirty="0">
                <a:solidFill>
                  <a:schemeClr val="accent3"/>
                </a:solidFill>
                <a:cs typeface="Arial Unicode MS" panose="020B0604020202020204" pitchFamily="34" charset="-122"/>
              </a:rPr>
              <a:t>步长</a:t>
            </a:r>
            <a:r>
              <a:rPr lang="en-US" altLang="zh-CN" dirty="0">
                <a:solidFill>
                  <a:schemeClr val="accent3"/>
                </a:solidFill>
                <a:cs typeface="Arial Unicode MS" panose="020B0604020202020204" pitchFamily="34" charset="-122"/>
              </a:rPr>
              <a:t>2</a:t>
            </a:r>
          </a:p>
          <a:p>
            <a:r>
              <a:rPr lang="zh-CN" altLang="en-US" dirty="0">
                <a:solidFill>
                  <a:schemeClr val="accent3"/>
                </a:solidFill>
                <a:cs typeface="Arial Unicode MS" panose="020B0604020202020204" pitchFamily="34" charset="-122"/>
              </a:rPr>
              <a:t> </a:t>
            </a:r>
            <a:r>
              <a:rPr lang="en-US" altLang="zh-CN" dirty="0">
                <a:solidFill>
                  <a:schemeClr val="accent3"/>
                </a:solidFill>
                <a:cs typeface="Arial Unicode MS" panose="020B0604020202020204" pitchFamily="34" charset="-122"/>
              </a:rPr>
              <a:t>filter 3*3 </a:t>
            </a:r>
          </a:p>
          <a:p>
            <a:r>
              <a:rPr lang="zh-CN" altLang="en-US" dirty="0">
                <a:solidFill>
                  <a:schemeClr val="accent3"/>
                </a:solidFill>
                <a:cs typeface="Arial Unicode MS" panose="020B0604020202020204" pitchFamily="34" charset="-122"/>
              </a:rPr>
              <a:t> </a:t>
            </a:r>
            <a:r>
              <a:rPr lang="en-US" altLang="zh-CN" dirty="0">
                <a:solidFill>
                  <a:schemeClr val="accent3"/>
                </a:solidFill>
                <a:cs typeface="Arial Unicode MS" panose="020B0604020202020204" pitchFamily="34" charset="-122"/>
              </a:rPr>
              <a:t>filter</a:t>
            </a:r>
            <a:r>
              <a:rPr lang="zh-CN" altLang="en-US" dirty="0">
                <a:solidFill>
                  <a:schemeClr val="accent3"/>
                </a:solidFill>
                <a:cs typeface="Arial Unicode MS" panose="020B0604020202020204" pitchFamily="34" charset="-122"/>
              </a:rPr>
              <a:t>个数</a:t>
            </a:r>
            <a:r>
              <a:rPr lang="en-US" altLang="zh-CN" dirty="0">
                <a:solidFill>
                  <a:schemeClr val="accent3"/>
                </a:solidFill>
                <a:cs typeface="Arial Unicode MS" panose="020B0604020202020204" pitchFamily="34" charset="-122"/>
              </a:rPr>
              <a:t>6</a:t>
            </a:r>
          </a:p>
          <a:p>
            <a:r>
              <a:rPr lang="zh-CN" altLang="en-US" dirty="0">
                <a:solidFill>
                  <a:schemeClr val="accent3"/>
                </a:solidFill>
                <a:cs typeface="Arial Unicode MS" panose="020B0604020202020204" pitchFamily="34" charset="-122"/>
              </a:rPr>
              <a:t>零填充 </a:t>
            </a:r>
            <a:r>
              <a:rPr lang="en-US" altLang="zh-CN" dirty="0">
                <a:solidFill>
                  <a:schemeClr val="accent3"/>
                </a:solidFill>
                <a:cs typeface="Arial Unicode MS" panose="020B0604020202020204" pitchFamily="34" charset="-122"/>
              </a:rPr>
              <a:t>1</a:t>
            </a:r>
            <a:endParaRPr lang="zh-CN" altLang="en-US" dirty="0">
              <a:solidFill>
                <a:schemeClr val="accent3"/>
              </a:solidFill>
            </a:endParaRPr>
          </a:p>
        </p:txBody>
      </p:sp>
    </p:spTree>
    <p:extLst>
      <p:ext uri="{BB962C8B-B14F-4D97-AF65-F5344CB8AC3E}">
        <p14:creationId xmlns:p14="http://schemas.microsoft.com/office/powerpoint/2010/main" val="629452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p:txBody>
          <a:bodyPr/>
          <a:lstStyle/>
          <a:p>
            <a:r>
              <a:rPr lang="zh-CN" altLang="en-US" dirty="0"/>
              <a:t>典型的卷积层为</a:t>
            </a:r>
            <a:r>
              <a:rPr lang="en-US" altLang="zh-CN" dirty="0"/>
              <a:t>3</a:t>
            </a:r>
            <a:r>
              <a:rPr lang="zh-CN" altLang="en-US" dirty="0"/>
              <a:t>维结构</a:t>
            </a:r>
          </a:p>
        </p:txBody>
      </p:sp>
      <p:pic>
        <p:nvPicPr>
          <p:cNvPr id="5" name="图片 4">
            <a:extLst>
              <a:ext uri="{FF2B5EF4-FFF2-40B4-BE49-F238E27FC236}">
                <a16:creationId xmlns:a16="http://schemas.microsoft.com/office/drawing/2014/main" id="{27134198-2609-4E3E-8220-934307625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524000"/>
            <a:ext cx="7772400" cy="3169794"/>
          </a:xfrm>
          <a:prstGeom prst="rect">
            <a:avLst/>
          </a:prstGeom>
        </p:spPr>
      </p:pic>
      <p:pic>
        <p:nvPicPr>
          <p:cNvPr id="9" name="图片 8">
            <a:extLst>
              <a:ext uri="{FF2B5EF4-FFF2-40B4-BE49-F238E27FC236}">
                <a16:creationId xmlns:a16="http://schemas.microsoft.com/office/drawing/2014/main" id="{7401B661-69B0-4929-9B10-BC93D7552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4931138"/>
            <a:ext cx="3113396" cy="892652"/>
          </a:xfrm>
          <a:prstGeom prst="rect">
            <a:avLst/>
          </a:prstGeom>
        </p:spPr>
      </p:pic>
    </p:spTree>
    <p:extLst>
      <p:ext uri="{BB962C8B-B14F-4D97-AF65-F5344CB8AC3E}">
        <p14:creationId xmlns:p14="http://schemas.microsoft.com/office/powerpoint/2010/main" val="1193280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汇聚层</a:t>
            </a:r>
          </a:p>
        </p:txBody>
      </p:sp>
      <p:sp>
        <p:nvSpPr>
          <p:cNvPr id="3" name="内容占位符 2"/>
          <p:cNvSpPr>
            <a:spLocks noGrp="1"/>
          </p:cNvSpPr>
          <p:nvPr>
            <p:ph idx="1"/>
          </p:nvPr>
        </p:nvSpPr>
        <p:spPr/>
        <p:txBody>
          <a:bodyPr/>
          <a:lstStyle/>
          <a:p>
            <a:r>
              <a:rPr lang="zh-CN" altLang="en-US" dirty="0"/>
              <a:t>卷积层虽然可以显著减少连接的个数，但是每一个特征映射的神经元个数并没有显著减少。</a:t>
            </a:r>
          </a:p>
        </p:txBody>
      </p:sp>
      <p:pic>
        <p:nvPicPr>
          <p:cNvPr id="6" name="图片 5">
            <a:extLst>
              <a:ext uri="{FF2B5EF4-FFF2-40B4-BE49-F238E27FC236}">
                <a16:creationId xmlns:a16="http://schemas.microsoft.com/office/drawing/2014/main" id="{A872DA6A-34F1-4A78-84F0-6F9CEF19F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057400"/>
            <a:ext cx="7086600" cy="4005225"/>
          </a:xfrm>
          <a:prstGeom prst="rect">
            <a:avLst/>
          </a:prstGeom>
        </p:spPr>
      </p:pic>
    </p:spTree>
    <p:extLst>
      <p:ext uri="{BB962C8B-B14F-4D97-AF65-F5344CB8AC3E}">
        <p14:creationId xmlns:p14="http://schemas.microsoft.com/office/powerpoint/2010/main" val="2939809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卷积网络结构</a:t>
            </a:r>
          </a:p>
        </p:txBody>
      </p:sp>
      <p:sp>
        <p:nvSpPr>
          <p:cNvPr id="3" name="内容占位符 2"/>
          <p:cNvSpPr>
            <a:spLocks noGrp="1"/>
          </p:cNvSpPr>
          <p:nvPr>
            <p:ph idx="1"/>
          </p:nvPr>
        </p:nvSpPr>
        <p:spPr/>
        <p:txBody>
          <a:bodyPr/>
          <a:lstStyle/>
          <a:p>
            <a:r>
              <a:rPr lang="zh-CN" altLang="en-US" dirty="0"/>
              <a:t>卷积网络是由卷积层、汇聚层、全连接层交叉堆叠而成。</a:t>
            </a:r>
            <a:endParaRPr lang="en-US" altLang="zh-CN" dirty="0"/>
          </a:p>
          <a:p>
            <a:r>
              <a:rPr lang="zh-CN" altLang="en-US"/>
              <a:t>典型</a:t>
            </a:r>
            <a:r>
              <a:rPr lang="zh-CN" altLang="en-US" dirty="0"/>
              <a:t>结构</a:t>
            </a:r>
            <a:endParaRPr lang="en-US" altLang="zh-CN" dirty="0"/>
          </a:p>
          <a:p>
            <a:pPr lvl="1"/>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r>
              <a:rPr lang="zh-CN" altLang="en-US" sz="2400" dirty="0"/>
              <a:t>一个卷积块为连续</a:t>
            </a:r>
            <a:r>
              <a:rPr lang="en-US" altLang="zh-CN" sz="2400" dirty="0"/>
              <a:t>M </a:t>
            </a:r>
            <a:r>
              <a:rPr lang="zh-CN" altLang="en-US" sz="2400" dirty="0"/>
              <a:t>个卷积层和</a:t>
            </a:r>
            <a:r>
              <a:rPr lang="en-US" altLang="zh-CN" sz="2400" dirty="0"/>
              <a:t>b</a:t>
            </a:r>
            <a:r>
              <a:rPr lang="zh-CN" altLang="en-US" sz="2400" dirty="0"/>
              <a:t>个汇聚层（</a:t>
            </a:r>
            <a:r>
              <a:rPr lang="en-US" altLang="zh-CN" sz="2400" dirty="0"/>
              <a:t>M</a:t>
            </a:r>
            <a:r>
              <a:rPr lang="zh-CN" altLang="en-US" sz="2400" dirty="0"/>
              <a:t>通常设置为</a:t>
            </a:r>
            <a:r>
              <a:rPr lang="en-US" altLang="zh-CN" sz="2400" dirty="0"/>
              <a:t>2 ∼ 5</a:t>
            </a:r>
            <a:r>
              <a:rPr lang="zh-CN" altLang="en-US" sz="2400" dirty="0"/>
              <a:t>，</a:t>
            </a:r>
            <a:r>
              <a:rPr lang="en-US" altLang="zh-CN" sz="2400" dirty="0"/>
              <a:t>b</a:t>
            </a:r>
            <a:r>
              <a:rPr lang="zh-CN" altLang="en-US" sz="2400" dirty="0"/>
              <a:t>为</a:t>
            </a:r>
            <a:r>
              <a:rPr lang="en-US" altLang="zh-CN" sz="2400" dirty="0"/>
              <a:t>0</a:t>
            </a:r>
            <a:r>
              <a:rPr lang="zh-CN" altLang="en-US" sz="2400" dirty="0"/>
              <a:t>或</a:t>
            </a:r>
            <a:r>
              <a:rPr lang="en-US" altLang="zh-CN" sz="2400" dirty="0"/>
              <a:t>1</a:t>
            </a:r>
            <a:r>
              <a:rPr lang="zh-CN" altLang="en-US" sz="2400" dirty="0"/>
              <a:t>）。一个卷积网络中可以堆叠</a:t>
            </a:r>
            <a:r>
              <a:rPr lang="en-US" altLang="zh-CN" sz="2400" dirty="0"/>
              <a:t>N </a:t>
            </a:r>
            <a:r>
              <a:rPr lang="zh-CN" altLang="en-US" sz="2400" dirty="0"/>
              <a:t>个连续的卷积块，然后在接着</a:t>
            </a:r>
            <a:r>
              <a:rPr lang="en-US" altLang="zh-CN" sz="2400" dirty="0"/>
              <a:t>K </a:t>
            </a:r>
            <a:r>
              <a:rPr lang="zh-CN" altLang="en-US" sz="2400" dirty="0"/>
              <a:t>个全连接层（</a:t>
            </a:r>
            <a:r>
              <a:rPr lang="en-US" altLang="zh-CN" sz="2400" dirty="0"/>
              <a:t>N </a:t>
            </a:r>
            <a:r>
              <a:rPr lang="zh-CN" altLang="en-US" sz="2400" dirty="0"/>
              <a:t>的取值区间比较大，比如</a:t>
            </a:r>
            <a:r>
              <a:rPr lang="en-US" altLang="zh-CN" sz="2400" dirty="0"/>
              <a:t>1 ∼ 100</a:t>
            </a:r>
            <a:r>
              <a:rPr lang="zh-CN" altLang="en-US" sz="2400" dirty="0"/>
              <a:t>或者更大；</a:t>
            </a:r>
            <a:r>
              <a:rPr lang="en-US" altLang="zh-CN" sz="2400" dirty="0"/>
              <a:t>K</a:t>
            </a:r>
            <a:r>
              <a:rPr lang="zh-CN" altLang="en-US" sz="2400" dirty="0"/>
              <a:t>一般为</a:t>
            </a:r>
            <a:r>
              <a:rPr lang="en-US" altLang="zh-CN" sz="2400" dirty="0"/>
              <a:t>0 ∼ 2</a:t>
            </a:r>
            <a:r>
              <a:rPr lang="zh-CN" altLang="en-US" sz="2400" dirty="0"/>
              <a:t>）。</a:t>
            </a:r>
          </a:p>
        </p:txBody>
      </p:sp>
      <p:pic>
        <p:nvPicPr>
          <p:cNvPr id="6" name="图片 5">
            <a:extLst>
              <a:ext uri="{FF2B5EF4-FFF2-40B4-BE49-F238E27FC236}">
                <a16:creationId xmlns:a16="http://schemas.microsoft.com/office/drawing/2014/main" id="{5D68744E-F372-408E-B312-842F35E8F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893" y="1849146"/>
            <a:ext cx="7620213" cy="1846554"/>
          </a:xfrm>
          <a:prstGeom prst="rect">
            <a:avLst/>
          </a:prstGeom>
        </p:spPr>
      </p:pic>
    </p:spTree>
    <p:extLst>
      <p:ext uri="{BB962C8B-B14F-4D97-AF65-F5344CB8AC3E}">
        <p14:creationId xmlns:p14="http://schemas.microsoft.com/office/powerpoint/2010/main" val="4083970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表示学习</a:t>
            </a:r>
            <a:endParaRPr lang="zh-CN" altLang="en-US" dirty="0"/>
          </a:p>
        </p:txBody>
      </p:sp>
      <p:pic>
        <p:nvPicPr>
          <p:cNvPr id="7" name="内容占位符 3" descr="屏幕剪辑">
            <a:extLst>
              <a:ext uri="{FF2B5EF4-FFF2-40B4-BE49-F238E27FC236}">
                <a16:creationId xmlns:a16="http://schemas.microsoft.com/office/drawing/2014/main" id="{557F1342-21D0-4F8E-899F-9811D014D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43075" y="1676400"/>
            <a:ext cx="8705850"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109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a:t>表示学习</a:t>
            </a:r>
            <a:endParaRPr lang="zh-CN" altLang="en-US" dirty="0"/>
          </a:p>
        </p:txBody>
      </p:sp>
      <p:pic>
        <p:nvPicPr>
          <p:cNvPr id="6" name="Content Placeholder 3">
            <a:extLst>
              <a:ext uri="{FF2B5EF4-FFF2-40B4-BE49-F238E27FC236}">
                <a16:creationId xmlns:a16="http://schemas.microsoft.com/office/drawing/2014/main" id="{5289FF43-6316-4A5F-B65B-0209252359A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1905000" y="1676400"/>
            <a:ext cx="82296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3106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典型的卷积网络</a:t>
            </a:r>
          </a:p>
        </p:txBody>
      </p:sp>
    </p:spTree>
    <p:extLst>
      <p:ext uri="{BB962C8B-B14F-4D97-AF65-F5344CB8AC3E}">
        <p14:creationId xmlns:p14="http://schemas.microsoft.com/office/powerpoint/2010/main" val="4174254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sp>
        <p:nvSpPr>
          <p:cNvPr id="5" name="矩形 4"/>
          <p:cNvSpPr/>
          <p:nvPr/>
        </p:nvSpPr>
        <p:spPr>
          <a:xfrm>
            <a:off x="7744860" y="4771221"/>
            <a:ext cx="4114800" cy="954107"/>
          </a:xfrm>
          <a:prstGeom prst="rect">
            <a:avLst/>
          </a:prstGeom>
        </p:spPr>
        <p:txBody>
          <a:bodyPr wrap="square">
            <a:spAutoFit/>
          </a:bodyPr>
          <a:lstStyle/>
          <a:p>
            <a:r>
              <a:rPr lang="zh-CN" altLang="en-US" sz="2800" dirty="0"/>
              <a:t>单个神经细胞只有两种状态：兴奋和抑制</a:t>
            </a: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7D19D77C-2407-4E1E-8D64-46971C122407}"/>
                  </a:ext>
                </a:extLst>
              </p14:cNvPr>
              <p14:cNvContentPartPr/>
              <p14:nvPr/>
            </p14:nvContentPartPr>
            <p14:xfrm>
              <a:off x="9720720" y="661320"/>
              <a:ext cx="163080" cy="89640"/>
            </p14:xfrm>
          </p:contentPart>
        </mc:Choice>
        <mc:Fallback xmlns="">
          <p:pic>
            <p:nvPicPr>
              <p:cNvPr id="7" name="墨迹 6">
                <a:extLst>
                  <a:ext uri="{FF2B5EF4-FFF2-40B4-BE49-F238E27FC236}">
                    <a16:creationId xmlns:a16="http://schemas.microsoft.com/office/drawing/2014/main" id="{7D19D77C-2407-4E1E-8D64-46971C122407}"/>
                  </a:ext>
                </a:extLst>
              </p:cNvPr>
              <p:cNvPicPr/>
              <p:nvPr/>
            </p:nvPicPr>
            <p:blipFill>
              <a:blip r:embed="rId8"/>
              <a:stretch>
                <a:fillRect/>
              </a:stretch>
            </p:blipFill>
            <p:spPr>
              <a:xfrm>
                <a:off x="9711360" y="651960"/>
                <a:ext cx="181800" cy="108360"/>
              </a:xfrm>
              <a:prstGeom prst="rect">
                <a:avLst/>
              </a:prstGeom>
            </p:spPr>
          </p:pic>
        </mc:Fallback>
      </mc:AlternateContent>
      <p:pic>
        <p:nvPicPr>
          <p:cNvPr id="1026" name="Picture 2">
            <a:extLst>
              <a:ext uri="{FF2B5EF4-FFF2-40B4-BE49-F238E27FC236}">
                <a16:creationId xmlns:a16="http://schemas.microsoft.com/office/drawing/2014/main" id="{0E665E5A-7FA9-0103-0F9D-A404BDD47D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4841" y="1143000"/>
            <a:ext cx="6324600" cy="410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9570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LeNet-5</a:t>
            </a:r>
            <a:endParaRPr lang="zh-CN" altLang="en-US" dirty="0"/>
          </a:p>
        </p:txBody>
      </p:sp>
      <p:sp>
        <p:nvSpPr>
          <p:cNvPr id="3" name="内容占位符 2"/>
          <p:cNvSpPr>
            <a:spLocks noGrp="1"/>
          </p:cNvSpPr>
          <p:nvPr>
            <p:ph idx="1"/>
          </p:nvPr>
        </p:nvSpPr>
        <p:spPr/>
        <p:txBody>
          <a:bodyPr/>
          <a:lstStyle/>
          <a:p>
            <a:r>
              <a:rPr lang="en-US" altLang="zh-CN" dirty="0"/>
              <a:t>LeNet-5 </a:t>
            </a:r>
            <a:r>
              <a:rPr lang="zh-CN" altLang="en-US" dirty="0"/>
              <a:t>是一个非常成功的神经网络模型。</a:t>
            </a:r>
          </a:p>
          <a:p>
            <a:pPr lvl="1"/>
            <a:r>
              <a:rPr lang="zh-CN" altLang="en-US" dirty="0"/>
              <a:t>基于 </a:t>
            </a:r>
            <a:r>
              <a:rPr lang="en-US" altLang="zh-CN" dirty="0"/>
              <a:t>LeNet-5 </a:t>
            </a:r>
            <a:r>
              <a:rPr lang="zh-CN" altLang="en-US" dirty="0"/>
              <a:t>的手写数字识别系统在 </a:t>
            </a:r>
            <a:r>
              <a:rPr lang="en-US" altLang="zh-CN" dirty="0"/>
              <a:t>90 </a:t>
            </a:r>
            <a:r>
              <a:rPr lang="zh-CN" altLang="en-US" dirty="0"/>
              <a:t>年代被美国很多银行使用，用来识别支票上面的手写数字。</a:t>
            </a:r>
            <a:endParaRPr lang="en-US" altLang="zh-CN" dirty="0"/>
          </a:p>
          <a:p>
            <a:pPr lvl="1"/>
            <a:r>
              <a:rPr lang="en-US" altLang="zh-CN" dirty="0"/>
              <a:t>LeNet-5 </a:t>
            </a:r>
            <a:r>
              <a:rPr lang="zh-CN" altLang="en-US" dirty="0"/>
              <a:t>共有 </a:t>
            </a:r>
            <a:r>
              <a:rPr lang="en-US" altLang="zh-CN" dirty="0"/>
              <a:t>7 </a:t>
            </a:r>
            <a:r>
              <a:rPr lang="zh-CN" altLang="en-US" dirty="0"/>
              <a:t>层。</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581400"/>
            <a:ext cx="7645613" cy="2286000"/>
          </a:xfrm>
          <a:prstGeom prst="rect">
            <a:avLst/>
          </a:prstGeom>
        </p:spPr>
      </p:pic>
      <p:sp>
        <p:nvSpPr>
          <p:cNvPr id="6" name="文本框 5"/>
          <p:cNvSpPr txBox="1"/>
          <p:nvPr/>
        </p:nvSpPr>
        <p:spPr>
          <a:xfrm>
            <a:off x="6781800" y="2895600"/>
            <a:ext cx="2262158" cy="369332"/>
          </a:xfrm>
          <a:prstGeom prst="rect">
            <a:avLst/>
          </a:prstGeom>
          <a:noFill/>
        </p:spPr>
        <p:txBody>
          <a:bodyPr wrap="none" rtlCol="0">
            <a:spAutoFit/>
          </a:bodyPr>
          <a:lstStyle/>
          <a:p>
            <a:r>
              <a:rPr lang="zh-CN" altLang="en-US" dirty="0">
                <a:solidFill>
                  <a:srgbClr val="FF0000"/>
                </a:solidFill>
              </a:rPr>
              <a:t>需要多少个卷积核？</a:t>
            </a:r>
          </a:p>
        </p:txBody>
      </p:sp>
      <p:cxnSp>
        <p:nvCxnSpPr>
          <p:cNvPr id="8" name="直接连接符 7"/>
          <p:cNvCxnSpPr>
            <a:endCxn id="6" idx="2"/>
          </p:cNvCxnSpPr>
          <p:nvPr/>
        </p:nvCxnSpPr>
        <p:spPr>
          <a:xfrm flipV="1">
            <a:off x="6858001" y="3264932"/>
            <a:ext cx="1054879" cy="5450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Large Scale Visual </a:t>
            </a:r>
            <a:r>
              <a:rPr lang="en-US" altLang="zh-CN"/>
              <a:t>Recognition Challenge</a:t>
            </a:r>
            <a:r>
              <a:rPr lang="zh-CN" altLang="en-US"/>
              <a:t>（</a:t>
            </a:r>
            <a:r>
              <a:rPr lang="en-US" altLang="zh-CN"/>
              <a:t> ILSVRC </a:t>
            </a:r>
            <a:r>
              <a:rPr lang="zh-CN" altLang="en-US"/>
              <a:t>）</a:t>
            </a:r>
            <a:endParaRPr lang="zh-CN" altLang="en-US" dirty="0"/>
          </a:p>
        </p:txBody>
      </p:sp>
      <p:pic>
        <p:nvPicPr>
          <p:cNvPr id="5" name="内容占位符 3">
            <a:extLst>
              <a:ext uri="{FF2B5EF4-FFF2-40B4-BE49-F238E27FC236}">
                <a16:creationId xmlns:a16="http://schemas.microsoft.com/office/drawing/2014/main" id="{4F6824FC-2248-4DB8-82BE-379322DAA18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027112" y="1219200"/>
            <a:ext cx="1013777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759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endParaRPr lang="zh-CN" altLang="en-US" dirty="0"/>
          </a:p>
        </p:txBody>
      </p:sp>
      <p:sp>
        <p:nvSpPr>
          <p:cNvPr id="3" name="内容占位符 2"/>
          <p:cNvSpPr>
            <a:spLocks noGrp="1"/>
          </p:cNvSpPr>
          <p:nvPr>
            <p:ph idx="1"/>
          </p:nvPr>
        </p:nvSpPr>
        <p:spPr/>
        <p:txBody>
          <a:bodyPr/>
          <a:lstStyle/>
          <a:p>
            <a:r>
              <a:rPr lang="en-US" altLang="zh-CN" dirty="0"/>
              <a:t>2012 ILSVRC winner </a:t>
            </a:r>
          </a:p>
          <a:p>
            <a:pPr lvl="1"/>
            <a:r>
              <a:rPr lang="zh-CN" altLang="en-US" dirty="0"/>
              <a:t>（</a:t>
            </a:r>
            <a:r>
              <a:rPr lang="en-US" altLang="zh-CN" dirty="0"/>
              <a:t>top 5 error of 16% compared to runner-up with 26% error</a:t>
            </a:r>
            <a:r>
              <a:rPr lang="zh-CN" altLang="en-US" dirty="0"/>
              <a:t>）</a:t>
            </a:r>
            <a:endParaRPr lang="en-US" altLang="zh-CN" dirty="0"/>
          </a:p>
          <a:p>
            <a:pPr lvl="1"/>
            <a:r>
              <a:rPr lang="zh-CN" altLang="en-US" dirty="0"/>
              <a:t>第一个现代深度卷积网络模型</a:t>
            </a:r>
            <a:endParaRPr lang="en-US" altLang="zh-CN" dirty="0"/>
          </a:p>
          <a:p>
            <a:pPr lvl="2"/>
            <a:r>
              <a:rPr lang="zh-CN" altLang="en-US" dirty="0"/>
              <a:t>首次使用了很多现代深度卷积网络的一些技术方法</a:t>
            </a:r>
            <a:endParaRPr lang="en-US" altLang="zh-CN" dirty="0"/>
          </a:p>
          <a:p>
            <a:pPr lvl="3"/>
            <a:r>
              <a:rPr lang="zh-CN" altLang="en-US" dirty="0"/>
              <a:t>使用</a:t>
            </a:r>
            <a:r>
              <a:rPr lang="en-US" altLang="zh-CN" dirty="0"/>
              <a:t>GPU</a:t>
            </a:r>
            <a:r>
              <a:rPr lang="zh-CN" altLang="en-US" dirty="0"/>
              <a:t>进行并行训练，采用了</a:t>
            </a:r>
            <a:r>
              <a:rPr lang="en-US" altLang="zh-CN" dirty="0" err="1"/>
              <a:t>ReLU</a:t>
            </a:r>
            <a:r>
              <a:rPr lang="zh-CN" altLang="en-US" dirty="0"/>
              <a:t>作为非线性激活函数，使用</a:t>
            </a:r>
            <a:r>
              <a:rPr lang="en-US" altLang="zh-CN" dirty="0"/>
              <a:t>Dropout</a:t>
            </a:r>
            <a:r>
              <a:rPr lang="zh-CN" altLang="en-US" dirty="0"/>
              <a:t>防止过拟合，使用数据增强</a:t>
            </a:r>
            <a:endParaRPr lang="en-US" altLang="zh-CN" dirty="0"/>
          </a:p>
          <a:p>
            <a:pPr lvl="1"/>
            <a:r>
              <a:rPr lang="en-US" altLang="zh-CN" dirty="0"/>
              <a:t>5</a:t>
            </a:r>
            <a:r>
              <a:rPr lang="zh-CN" altLang="en-US" dirty="0"/>
              <a:t>个卷积层、</a:t>
            </a:r>
            <a:r>
              <a:rPr lang="en-US" altLang="zh-CN" dirty="0"/>
              <a:t>3</a:t>
            </a:r>
            <a:r>
              <a:rPr lang="zh-CN" altLang="en-US" dirty="0"/>
              <a:t>个汇聚层和</a:t>
            </a:r>
            <a:r>
              <a:rPr lang="en-US" altLang="zh-CN" dirty="0"/>
              <a:t>3</a:t>
            </a:r>
            <a:r>
              <a:rPr lang="zh-CN" altLang="en-US" dirty="0"/>
              <a:t>个全连接层</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57400" y="4114800"/>
            <a:ext cx="7750278" cy="2495267"/>
          </a:xfrm>
          <a:prstGeom prst="rect">
            <a:avLst/>
          </a:prstGeom>
        </p:spPr>
      </p:pic>
    </p:spTree>
    <p:extLst>
      <p:ext uri="{BB962C8B-B14F-4D97-AF65-F5344CB8AC3E}">
        <p14:creationId xmlns:p14="http://schemas.microsoft.com/office/powerpoint/2010/main" val="2908996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0542E-37DE-2FCF-FB2E-2F69F69FE048}"/>
              </a:ext>
            </a:extLst>
          </p:cNvPr>
          <p:cNvSpPr>
            <a:spLocks noGrp="1"/>
          </p:cNvSpPr>
          <p:nvPr>
            <p:ph type="title"/>
          </p:nvPr>
        </p:nvSpPr>
        <p:spPr/>
        <p:txBody>
          <a:bodyPr/>
          <a:lstStyle/>
          <a:p>
            <a:r>
              <a:rPr lang="en-US" altLang="zh-CN"/>
              <a:t>VGG</a:t>
            </a:r>
            <a:r>
              <a:rPr lang="zh-CN" altLang="en-US"/>
              <a:t>网络</a:t>
            </a:r>
          </a:p>
        </p:txBody>
      </p:sp>
      <p:pic>
        <p:nvPicPr>
          <p:cNvPr id="1026" name="Picture 2">
            <a:extLst>
              <a:ext uri="{FF2B5EF4-FFF2-40B4-BE49-F238E27FC236}">
                <a16:creationId xmlns:a16="http://schemas.microsoft.com/office/drawing/2014/main" id="{A0381189-0D3F-9E4E-AF1B-9BB5AA28A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228" y="1066800"/>
            <a:ext cx="8621544" cy="518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864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a:t>
            </a:r>
            <a:r>
              <a:rPr lang="zh-CN" altLang="en-US" dirty="0"/>
              <a:t>网络</a:t>
            </a:r>
          </a:p>
        </p:txBody>
      </p:sp>
      <p:sp>
        <p:nvSpPr>
          <p:cNvPr id="3" name="内容占位符 2"/>
          <p:cNvSpPr>
            <a:spLocks noGrp="1"/>
          </p:cNvSpPr>
          <p:nvPr>
            <p:ph idx="1"/>
          </p:nvPr>
        </p:nvSpPr>
        <p:spPr/>
        <p:txBody>
          <a:bodyPr/>
          <a:lstStyle/>
          <a:p>
            <a:r>
              <a:rPr lang="en-US" altLang="zh-CN" dirty="0"/>
              <a:t>2014 ILSVRC winner </a:t>
            </a:r>
            <a:r>
              <a:rPr lang="zh-CN" altLang="en-US" dirty="0"/>
              <a:t>（</a:t>
            </a:r>
            <a:r>
              <a:rPr lang="en-US" altLang="zh-CN" dirty="0"/>
              <a:t>22</a:t>
            </a:r>
            <a:r>
              <a:rPr lang="zh-CN" altLang="en-US" dirty="0"/>
              <a:t>层）</a:t>
            </a:r>
            <a:endParaRPr lang="en-US" altLang="zh-CN" dirty="0"/>
          </a:p>
          <a:p>
            <a:pPr lvl="1"/>
            <a:r>
              <a:rPr lang="zh-CN" altLang="en-US" dirty="0"/>
              <a:t>参数：</a:t>
            </a:r>
            <a:r>
              <a:rPr lang="en-US" altLang="zh-CN" dirty="0" err="1"/>
              <a:t>GoogLeNet</a:t>
            </a:r>
            <a:r>
              <a:rPr lang="zh-CN" altLang="en-US" dirty="0"/>
              <a:t>：</a:t>
            </a:r>
            <a:r>
              <a:rPr lang="en-US" altLang="zh-CN" dirty="0"/>
              <a:t>4M VS </a:t>
            </a:r>
            <a:r>
              <a:rPr lang="en-US" altLang="zh-CN" dirty="0" err="1"/>
              <a:t>AlexNet</a:t>
            </a:r>
            <a:r>
              <a:rPr lang="zh-CN" altLang="en-US" dirty="0"/>
              <a:t>：</a:t>
            </a:r>
            <a:r>
              <a:rPr lang="en-US" altLang="zh-CN" dirty="0"/>
              <a:t>60M</a:t>
            </a:r>
          </a:p>
          <a:p>
            <a:pPr lvl="1"/>
            <a:r>
              <a:rPr lang="zh-CN" altLang="en-US" dirty="0"/>
              <a:t>错误率：</a:t>
            </a:r>
            <a:r>
              <a:rPr lang="en-US" altLang="zh-CN" dirty="0"/>
              <a:t>6.7%</a:t>
            </a:r>
          </a:p>
          <a:p>
            <a:pPr lvl="1"/>
            <a:r>
              <a:rPr lang="en-US" altLang="zh-CN" dirty="0"/>
              <a:t>Inception</a:t>
            </a:r>
            <a:r>
              <a:rPr lang="zh-CN" altLang="en-US" dirty="0"/>
              <a:t>网络是由有多个</a:t>
            </a:r>
            <a:r>
              <a:rPr lang="en-US" altLang="zh-CN" dirty="0">
                <a:solidFill>
                  <a:srgbClr val="FF0000"/>
                </a:solidFill>
              </a:rPr>
              <a:t>inception</a:t>
            </a:r>
            <a:r>
              <a:rPr lang="zh-CN" altLang="en-US" dirty="0">
                <a:solidFill>
                  <a:srgbClr val="FF0000"/>
                </a:solidFill>
              </a:rPr>
              <a:t>模块</a:t>
            </a:r>
            <a:r>
              <a:rPr lang="zh-CN" altLang="en-US" dirty="0"/>
              <a:t>和少量的汇聚层堆叠而成。</a:t>
            </a:r>
          </a:p>
          <a:p>
            <a:pPr lvl="1"/>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76400" y="3505200"/>
            <a:ext cx="8458200" cy="2459534"/>
          </a:xfrm>
          <a:prstGeom prst="rect">
            <a:avLst/>
          </a:prstGeom>
        </p:spPr>
      </p:pic>
    </p:spTree>
    <p:extLst>
      <p:ext uri="{BB962C8B-B14F-4D97-AF65-F5344CB8AC3E}">
        <p14:creationId xmlns:p14="http://schemas.microsoft.com/office/powerpoint/2010/main" val="2495443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Inception</a:t>
            </a:r>
            <a:r>
              <a:rPr lang="zh-CN" altLang="en-US"/>
              <a:t>模块 </a:t>
            </a:r>
            <a:r>
              <a:rPr lang="en-US" altLang="zh-CN"/>
              <a:t>v1</a:t>
            </a:r>
            <a:endParaRPr lang="zh-CN" altLang="en-US" dirty="0"/>
          </a:p>
        </p:txBody>
      </p:sp>
      <p:sp>
        <p:nvSpPr>
          <p:cNvPr id="6" name="内容占位符 5"/>
          <p:cNvSpPr>
            <a:spLocks noGrp="1"/>
          </p:cNvSpPr>
          <p:nvPr>
            <p:ph idx="1"/>
          </p:nvPr>
        </p:nvSpPr>
        <p:spPr/>
        <p:txBody>
          <a:bodyPr/>
          <a:lstStyle/>
          <a:p>
            <a:r>
              <a:rPr lang="zh-CN" altLang="en-US" dirty="0"/>
              <a:t>在卷积网络中，如何设置卷积层的卷积核大小是一个十分关键的问题。</a:t>
            </a:r>
            <a:endParaRPr lang="en-US" altLang="zh-CN" dirty="0"/>
          </a:p>
          <a:p>
            <a:pPr lvl="1"/>
            <a:r>
              <a:rPr lang="zh-CN" altLang="en-US" dirty="0"/>
              <a:t>在</a:t>
            </a:r>
            <a:r>
              <a:rPr lang="en-US" altLang="zh-CN" dirty="0"/>
              <a:t>Inception</a:t>
            </a:r>
            <a:r>
              <a:rPr lang="zh-CN" altLang="en-US" dirty="0"/>
              <a:t>网络中，一个卷积层包含多个不同大小的卷积操作，称为</a:t>
            </a:r>
            <a:r>
              <a:rPr lang="en-US" altLang="zh-CN" dirty="0"/>
              <a:t>Inception</a:t>
            </a:r>
            <a:r>
              <a:rPr lang="zh-CN" altLang="en-US" dirty="0"/>
              <a:t>模块。</a:t>
            </a:r>
            <a:endParaRPr lang="en-US" altLang="zh-CN" dirty="0"/>
          </a:p>
          <a:p>
            <a:pPr lvl="1"/>
            <a:r>
              <a:rPr lang="en-US" altLang="zh-CN" dirty="0"/>
              <a:t>Inception</a:t>
            </a:r>
            <a:r>
              <a:rPr lang="zh-CN" altLang="en-US" dirty="0"/>
              <a:t>模块同时使用</a:t>
            </a:r>
            <a:r>
              <a:rPr lang="en-US" altLang="zh-CN" dirty="0"/>
              <a:t>1 × 1</a:t>
            </a:r>
            <a:r>
              <a:rPr lang="zh-CN" altLang="en-US" dirty="0"/>
              <a:t>、</a:t>
            </a:r>
            <a:r>
              <a:rPr lang="en-US" altLang="zh-CN" dirty="0"/>
              <a:t>3 × 3</a:t>
            </a:r>
            <a:r>
              <a:rPr lang="zh-CN" altLang="en-US" dirty="0"/>
              <a:t>、</a:t>
            </a:r>
            <a:r>
              <a:rPr lang="en-US" altLang="zh-CN" dirty="0"/>
              <a:t>5 × 5</a:t>
            </a:r>
            <a:r>
              <a:rPr lang="zh-CN" altLang="en-US" dirty="0"/>
              <a:t>等不同大小的卷积核，并将得到的特征映射在深度上拼接（堆叠）起来作为输出特征映射。</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3891734"/>
            <a:ext cx="4562972" cy="2191840"/>
          </a:xfrm>
          <a:prstGeom prst="rect">
            <a:avLst/>
          </a:prstGeom>
        </p:spPr>
      </p:pic>
      <p:sp>
        <p:nvSpPr>
          <p:cNvPr id="5" name="矩形 4"/>
          <p:cNvSpPr/>
          <p:nvPr/>
        </p:nvSpPr>
        <p:spPr>
          <a:xfrm>
            <a:off x="6705600" y="3962400"/>
            <a:ext cx="3352800" cy="369332"/>
          </a:xfrm>
          <a:prstGeom prst="rect">
            <a:avLst/>
          </a:prstGeom>
        </p:spPr>
        <p:txBody>
          <a:bodyPr wrap="square">
            <a:spAutoFit/>
          </a:bodyPr>
          <a:lstStyle/>
          <a:p>
            <a:r>
              <a:rPr lang="zh-CN" altLang="en-US" dirty="0">
                <a:solidFill>
                  <a:srgbClr val="FF0000"/>
                </a:solidFill>
              </a:rPr>
              <a:t>卷积和最大汇聚都是等宽的。</a:t>
            </a:r>
          </a:p>
        </p:txBody>
      </p:sp>
    </p:spTree>
    <p:extLst>
      <p:ext uri="{BB962C8B-B14F-4D97-AF65-F5344CB8AC3E}">
        <p14:creationId xmlns:p14="http://schemas.microsoft.com/office/powerpoint/2010/main" val="712400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a:t>
            </a:r>
            <a:r>
              <a:rPr lang="zh-CN" altLang="en-US" dirty="0"/>
              <a:t>模块 </a:t>
            </a:r>
            <a:r>
              <a:rPr lang="en-US" altLang="zh-CN" dirty="0"/>
              <a:t>v3</a:t>
            </a:r>
            <a:endParaRPr lang="zh-CN" altLang="en-US" dirty="0"/>
          </a:p>
        </p:txBody>
      </p:sp>
      <p:sp>
        <p:nvSpPr>
          <p:cNvPr id="6" name="内容占位符 5"/>
          <p:cNvSpPr>
            <a:spLocks noGrp="1"/>
          </p:cNvSpPr>
          <p:nvPr>
            <p:ph idx="1"/>
          </p:nvPr>
        </p:nvSpPr>
        <p:spPr/>
        <p:txBody>
          <a:bodyPr/>
          <a:lstStyle/>
          <a:p>
            <a:r>
              <a:rPr lang="zh-CN" altLang="en-US" dirty="0"/>
              <a:t>用多层</a:t>
            </a:r>
            <a:r>
              <a:rPr lang="zh-CN" altLang="en-US" b="1" dirty="0"/>
              <a:t>小卷积核</a:t>
            </a:r>
            <a:r>
              <a:rPr lang="zh-CN" altLang="en-US" dirty="0"/>
              <a:t>替换</a:t>
            </a:r>
            <a:r>
              <a:rPr lang="zh-CN" altLang="en-US" b="1" dirty="0"/>
              <a:t>大卷积核</a:t>
            </a:r>
            <a:r>
              <a:rPr lang="zh-CN" altLang="en-US" dirty="0"/>
              <a:t>，以减少计算量和参数量。</a:t>
            </a:r>
            <a:endParaRPr lang="en-US" altLang="zh-CN" dirty="0"/>
          </a:p>
          <a:p>
            <a:pPr lvl="1"/>
            <a:r>
              <a:rPr lang="zh-CN" altLang="en-US" dirty="0"/>
              <a:t>使用两层</a:t>
            </a:r>
            <a:r>
              <a:rPr lang="en-US" altLang="zh-CN" dirty="0"/>
              <a:t>3x3</a:t>
            </a:r>
            <a:r>
              <a:rPr lang="zh-CN" altLang="en-US" dirty="0"/>
              <a:t>的卷积来替换</a:t>
            </a:r>
            <a:r>
              <a:rPr lang="en-US" altLang="zh-CN" dirty="0"/>
              <a:t>v1</a:t>
            </a:r>
            <a:r>
              <a:rPr lang="zh-CN" altLang="en-US" dirty="0"/>
              <a:t>中的</a:t>
            </a:r>
            <a:r>
              <a:rPr lang="en-US" altLang="zh-CN" dirty="0"/>
              <a:t>5x5</a:t>
            </a:r>
            <a:r>
              <a:rPr lang="zh-CN" altLang="en-US" dirty="0"/>
              <a:t>的卷积</a:t>
            </a:r>
            <a:endParaRPr lang="en-US" altLang="zh-CN" dirty="0"/>
          </a:p>
          <a:p>
            <a:pPr lvl="1"/>
            <a:r>
              <a:rPr lang="zh-CN" altLang="en-US" dirty="0"/>
              <a:t>使用连续的</a:t>
            </a:r>
            <a:r>
              <a:rPr lang="en-US" altLang="zh-CN" dirty="0"/>
              <a:t>nx1</a:t>
            </a:r>
            <a:r>
              <a:rPr lang="zh-CN" altLang="en-US" dirty="0"/>
              <a:t>和</a:t>
            </a:r>
            <a:r>
              <a:rPr lang="en-US" altLang="zh-CN" dirty="0"/>
              <a:t>1xn</a:t>
            </a:r>
            <a:r>
              <a:rPr lang="zh-CN" altLang="en-US" dirty="0"/>
              <a:t>来替换</a:t>
            </a:r>
            <a:r>
              <a:rPr lang="en-US" altLang="zh-CN" dirty="0" err="1"/>
              <a:t>nxn</a:t>
            </a:r>
            <a:r>
              <a:rPr lang="zh-CN" altLang="en-US" dirty="0"/>
              <a:t>的卷积。</a:t>
            </a:r>
          </a:p>
        </p:txBody>
      </p:sp>
      <p:pic>
        <p:nvPicPr>
          <p:cNvPr id="1026"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3124201"/>
            <a:ext cx="3451225" cy="32047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3182646"/>
            <a:ext cx="2816241" cy="367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39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残差网络</a:t>
            </a:r>
          </a:p>
        </p:txBody>
      </p:sp>
      <p:sp>
        <p:nvSpPr>
          <p:cNvPr id="3" name="内容占位符 2"/>
          <p:cNvSpPr>
            <a:spLocks noGrp="1"/>
          </p:cNvSpPr>
          <p:nvPr>
            <p:ph idx="1"/>
          </p:nvPr>
        </p:nvSpPr>
        <p:spPr/>
        <p:txBody>
          <a:bodyPr/>
          <a:lstStyle/>
          <a:p>
            <a:r>
              <a:rPr lang="zh-CN" altLang="en-US" sz="2800" dirty="0"/>
              <a:t>残差网络（</a:t>
            </a:r>
            <a:r>
              <a:rPr lang="en-US" altLang="zh-CN" sz="2800" dirty="0"/>
              <a:t>Residual Network</a:t>
            </a:r>
            <a:r>
              <a:rPr lang="zh-CN" altLang="en-US" sz="2800" dirty="0"/>
              <a:t>，</a:t>
            </a:r>
            <a:r>
              <a:rPr lang="en-US" altLang="zh-CN" sz="2800" dirty="0" err="1"/>
              <a:t>ResNet</a:t>
            </a:r>
            <a:r>
              <a:rPr lang="zh-CN" altLang="en-US" sz="2800" dirty="0"/>
              <a:t>）是通过给非线性的卷积层增加</a:t>
            </a:r>
            <a:r>
              <a:rPr lang="zh-CN" altLang="en-US" sz="2800" b="1" dirty="0">
                <a:solidFill>
                  <a:srgbClr val="FF0000"/>
                </a:solidFill>
              </a:rPr>
              <a:t>直连边</a:t>
            </a:r>
            <a:r>
              <a:rPr lang="zh-CN" altLang="en-US" sz="2800" dirty="0"/>
              <a:t>的方式来提高信息的传播效率。</a:t>
            </a:r>
            <a:endParaRPr lang="en-US" altLang="zh-CN" sz="2800" dirty="0"/>
          </a:p>
          <a:p>
            <a:pPr lvl="1"/>
            <a:r>
              <a:rPr lang="zh-CN" altLang="en-US" sz="2400" dirty="0"/>
              <a:t>假设在一个深度网络中，我们期望一个非线性单元（可以为一层或多层的卷积层）</a:t>
            </a:r>
            <a:r>
              <a:rPr lang="en-US" altLang="zh-CN" sz="2400" dirty="0"/>
              <a:t>f(</a:t>
            </a:r>
            <a:r>
              <a:rPr lang="en-US" altLang="zh-CN" sz="2400" dirty="0" err="1"/>
              <a:t>x,θ</a:t>
            </a:r>
            <a:r>
              <a:rPr lang="en-US" altLang="zh-CN" sz="2400" dirty="0"/>
              <a:t>)</a:t>
            </a:r>
            <a:r>
              <a:rPr lang="zh-CN" altLang="en-US" sz="2400" dirty="0"/>
              <a:t>去逼近一个目标函数为</a:t>
            </a:r>
            <a:r>
              <a:rPr lang="en-US" altLang="zh-CN" sz="2400" dirty="0"/>
              <a:t>h(x)</a:t>
            </a:r>
            <a:r>
              <a:rPr lang="zh-CN" altLang="en-US" sz="2400" dirty="0"/>
              <a:t>。</a:t>
            </a:r>
            <a:endParaRPr lang="en-US" altLang="zh-CN" sz="2400" dirty="0"/>
          </a:p>
          <a:p>
            <a:pPr lvl="1"/>
            <a:r>
              <a:rPr lang="zh-CN" altLang="en-US" sz="2400" dirty="0"/>
              <a:t>将目标函数拆分成两部分：</a:t>
            </a:r>
            <a:r>
              <a:rPr lang="zh-CN" altLang="en-US" sz="2400" dirty="0">
                <a:solidFill>
                  <a:srgbClr val="FF0000"/>
                </a:solidFill>
              </a:rPr>
              <a:t>恒等函数</a:t>
            </a:r>
            <a:r>
              <a:rPr lang="zh-CN" altLang="en-US" sz="2400" dirty="0"/>
              <a:t>和</a:t>
            </a:r>
            <a:r>
              <a:rPr lang="zh-CN" altLang="en-US" sz="2400" dirty="0">
                <a:solidFill>
                  <a:srgbClr val="FF0000"/>
                </a:solidFill>
              </a:rPr>
              <a:t>残差函数</a:t>
            </a:r>
            <a:endParaRPr lang="zh-CN" altLang="en-US" sz="2400"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4191000"/>
            <a:ext cx="3097067" cy="81645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9" y="4871009"/>
            <a:ext cx="1006790" cy="425282"/>
          </a:xfrm>
          <a:prstGeom prst="rect">
            <a:avLst/>
          </a:prstGeom>
        </p:spPr>
      </p:pic>
      <p:cxnSp>
        <p:nvCxnSpPr>
          <p:cNvPr id="6" name="直接箭头连接符 5"/>
          <p:cNvCxnSpPr>
            <a:endCxn id="5" idx="1"/>
          </p:cNvCxnSpPr>
          <p:nvPr/>
        </p:nvCxnSpPr>
        <p:spPr>
          <a:xfrm>
            <a:off x="6692033" y="4871010"/>
            <a:ext cx="851766" cy="21264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62058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残差单元</a:t>
            </a:r>
          </a:p>
        </p:txBody>
      </p:sp>
      <p:pic>
        <p:nvPicPr>
          <p:cNvPr id="2050" name="Picture 2" descr="http://caffecn.cn/uploads/answer/20160126/fd0cbb9c88c7347e655456edf4549c7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581400"/>
            <a:ext cx="7966075" cy="280875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42" y="1371600"/>
            <a:ext cx="3013474" cy="3086197"/>
          </a:xfrm>
          <a:prstGeom prst="rect">
            <a:avLst/>
          </a:prstGeom>
        </p:spPr>
      </p:pic>
    </p:spTree>
    <p:custDataLst>
      <p:tags r:id="rId1"/>
    </p:custDataLst>
    <p:extLst>
      <p:ext uri="{BB962C8B-B14F-4D97-AF65-F5344CB8AC3E}">
        <p14:creationId xmlns:p14="http://schemas.microsoft.com/office/powerpoint/2010/main" val="133984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idx="1"/>
          </p:nvPr>
        </p:nvSpPr>
        <p:spPr/>
        <p:txBody>
          <a:bodyPr/>
          <a:lstStyle/>
          <a:p>
            <a:r>
              <a:rPr lang="en-US" altLang="zh-CN" dirty="0"/>
              <a:t>2015 ILSVRC winner </a:t>
            </a:r>
            <a:r>
              <a:rPr lang="zh-CN" altLang="en-US" dirty="0"/>
              <a:t>（</a:t>
            </a:r>
            <a:r>
              <a:rPr lang="en-US" altLang="zh-CN" dirty="0"/>
              <a:t>152</a:t>
            </a:r>
            <a:r>
              <a:rPr lang="zh-CN" altLang="en-US" dirty="0"/>
              <a:t>层）</a:t>
            </a:r>
            <a:endParaRPr lang="en-US" altLang="zh-CN" dirty="0"/>
          </a:p>
          <a:p>
            <a:pPr lvl="1"/>
            <a:r>
              <a:rPr lang="zh-CN" altLang="en-US" dirty="0"/>
              <a:t>错误率：</a:t>
            </a:r>
            <a:r>
              <a:rPr lang="en-US" altLang="zh-CN" dirty="0"/>
              <a:t>3.57%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28800" y="2667000"/>
            <a:ext cx="8548396" cy="3191320"/>
          </a:xfrm>
          <a:prstGeom prst="rect">
            <a:avLst/>
          </a:prstGeom>
        </p:spPr>
      </p:pic>
    </p:spTree>
    <p:extLst>
      <p:ext uri="{BB962C8B-B14F-4D97-AF65-F5344CB8AC3E}">
        <p14:creationId xmlns:p14="http://schemas.microsoft.com/office/powerpoint/2010/main" val="233911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神经元的相互连接</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7D19D77C-2407-4E1E-8D64-46971C122407}"/>
                  </a:ext>
                </a:extLst>
              </p14:cNvPr>
              <p14:cNvContentPartPr/>
              <p14:nvPr/>
            </p14:nvContentPartPr>
            <p14:xfrm>
              <a:off x="9720720" y="661320"/>
              <a:ext cx="163080" cy="89640"/>
            </p14:xfrm>
          </p:contentPart>
        </mc:Choice>
        <mc:Fallback xmlns="">
          <p:pic>
            <p:nvPicPr>
              <p:cNvPr id="7" name="墨迹 6">
                <a:extLst>
                  <a:ext uri="{FF2B5EF4-FFF2-40B4-BE49-F238E27FC236}">
                    <a16:creationId xmlns:a16="http://schemas.microsoft.com/office/drawing/2014/main" id="{7D19D77C-2407-4E1E-8D64-46971C122407}"/>
                  </a:ext>
                </a:extLst>
              </p:cNvPr>
              <p:cNvPicPr/>
              <p:nvPr/>
            </p:nvPicPr>
            <p:blipFill>
              <a:blip r:embed="rId8"/>
              <a:stretch>
                <a:fillRect/>
              </a:stretch>
            </p:blipFill>
            <p:spPr>
              <a:xfrm>
                <a:off x="9711360" y="651960"/>
                <a:ext cx="181800" cy="108360"/>
              </a:xfrm>
              <a:prstGeom prst="rect">
                <a:avLst/>
              </a:prstGeom>
            </p:spPr>
          </p:pic>
        </mc:Fallback>
      </mc:AlternateContent>
      <p:pic>
        <p:nvPicPr>
          <p:cNvPr id="2050" name="Picture 2">
            <a:extLst>
              <a:ext uri="{FF2B5EF4-FFF2-40B4-BE49-F238E27FC236}">
                <a16:creationId xmlns:a16="http://schemas.microsoft.com/office/drawing/2014/main" id="{AED82FCE-9EA9-FEE7-4FD7-E358A57CD3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1295400"/>
            <a:ext cx="6640286"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13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 </a:t>
            </a:r>
            <a:r>
              <a:rPr lang="zh-CN" altLang="en-US" dirty="0"/>
              <a:t>可视化：滤波器</a:t>
            </a:r>
          </a:p>
        </p:txBody>
      </p:sp>
      <p:sp>
        <p:nvSpPr>
          <p:cNvPr id="3" name="内容占位符 2"/>
          <p:cNvSpPr>
            <a:spLocks noGrp="1"/>
          </p:cNvSpPr>
          <p:nvPr>
            <p:ph idx="1"/>
          </p:nvPr>
        </p:nvSpPr>
        <p:spPr/>
        <p:txBody>
          <a:bodyPr/>
          <a:lstStyle/>
          <a:p>
            <a:r>
              <a:rPr lang="en-US" altLang="zh-CN" dirty="0" err="1"/>
              <a:t>AlexNet</a:t>
            </a:r>
            <a:r>
              <a:rPr lang="zh-CN" altLang="en-US" dirty="0"/>
              <a:t>中的滤波器（</a:t>
            </a:r>
            <a:r>
              <a:rPr lang="en-US" altLang="zh-CN" dirty="0"/>
              <a:t>96 filters [11x11x3]</a:t>
            </a:r>
            <a:r>
              <a:rPr lang="zh-CN" altLang="en-US" dirty="0"/>
              <a:t>）</a:t>
            </a:r>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656" y="2514600"/>
            <a:ext cx="7786688" cy="3079902"/>
          </a:xfrm>
          <a:prstGeom prst="rect">
            <a:avLst/>
          </a:prstGeom>
        </p:spPr>
      </p:pic>
    </p:spTree>
    <p:extLst>
      <p:ext uri="{BB962C8B-B14F-4D97-AF65-F5344CB8AC3E}">
        <p14:creationId xmlns:p14="http://schemas.microsoft.com/office/powerpoint/2010/main" val="33373513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卷积神经网络的</a:t>
            </a:r>
            <a:r>
              <a:rPr lang="zh-CN" altLang="en-US" dirty="0"/>
              <a:t>应用</a:t>
            </a:r>
          </a:p>
        </p:txBody>
      </p:sp>
    </p:spTree>
    <p:extLst>
      <p:ext uri="{BB962C8B-B14F-4D97-AF65-F5344CB8AC3E}">
        <p14:creationId xmlns:p14="http://schemas.microsoft.com/office/powerpoint/2010/main" val="2203349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AlphaGo</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33600" y="1905000"/>
            <a:ext cx="7841038" cy="294092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1" y="33419"/>
            <a:ext cx="5747877" cy="1793693"/>
          </a:xfrm>
          <a:prstGeom prst="rect">
            <a:avLst/>
          </a:prstGeom>
        </p:spPr>
      </p:pic>
      <p:sp>
        <p:nvSpPr>
          <p:cNvPr id="6" name="矩形 5">
            <a:extLst>
              <a:ext uri="{FF2B5EF4-FFF2-40B4-BE49-F238E27FC236}">
                <a16:creationId xmlns:a16="http://schemas.microsoft.com/office/drawing/2014/main" id="{DC27F3A4-D5F6-4329-AC3E-68128A32FA0C}"/>
              </a:ext>
            </a:extLst>
          </p:cNvPr>
          <p:cNvSpPr/>
          <p:nvPr/>
        </p:nvSpPr>
        <p:spPr>
          <a:xfrm>
            <a:off x="1524000" y="5261249"/>
            <a:ext cx="6096000" cy="923330"/>
          </a:xfrm>
          <a:prstGeom prst="rect">
            <a:avLst/>
          </a:prstGeom>
        </p:spPr>
        <p:txBody>
          <a:bodyPr>
            <a:spAutoFit/>
          </a:bodyPr>
          <a:lstStyle/>
          <a:p>
            <a:r>
              <a:rPr lang="zh-CN" altLang="en-US" dirty="0">
                <a:solidFill>
                  <a:srgbClr val="FF0000"/>
                </a:solidFill>
              </a:rPr>
              <a:t>分布式系统：</a:t>
            </a:r>
            <a:r>
              <a:rPr lang="en-US" altLang="zh-CN" dirty="0">
                <a:solidFill>
                  <a:srgbClr val="FF0000"/>
                </a:solidFill>
              </a:rPr>
              <a:t>1202 </a:t>
            </a:r>
            <a:r>
              <a:rPr lang="zh-CN" altLang="en-US" dirty="0">
                <a:solidFill>
                  <a:srgbClr val="FF0000"/>
                </a:solidFill>
              </a:rPr>
              <a:t>个</a:t>
            </a:r>
            <a:r>
              <a:rPr lang="en-US" altLang="zh-CN" dirty="0">
                <a:solidFill>
                  <a:srgbClr val="FF0000"/>
                </a:solidFill>
              </a:rPr>
              <a:t>CPU </a:t>
            </a:r>
            <a:r>
              <a:rPr lang="zh-CN" altLang="en-US" dirty="0">
                <a:solidFill>
                  <a:srgbClr val="FF0000"/>
                </a:solidFill>
              </a:rPr>
              <a:t>和</a:t>
            </a:r>
            <a:r>
              <a:rPr lang="en-US" altLang="zh-CN" dirty="0">
                <a:solidFill>
                  <a:srgbClr val="FF0000"/>
                </a:solidFill>
              </a:rPr>
              <a:t>176 </a:t>
            </a:r>
            <a:r>
              <a:rPr lang="zh-CN" altLang="en-US" dirty="0">
                <a:solidFill>
                  <a:srgbClr val="FF0000"/>
                </a:solidFill>
              </a:rPr>
              <a:t>块</a:t>
            </a:r>
            <a:r>
              <a:rPr lang="en-US" altLang="zh-CN" dirty="0">
                <a:solidFill>
                  <a:srgbClr val="FF0000"/>
                </a:solidFill>
              </a:rPr>
              <a:t>GPU</a:t>
            </a:r>
          </a:p>
          <a:p>
            <a:r>
              <a:rPr lang="zh-CN" altLang="en-US" dirty="0">
                <a:solidFill>
                  <a:srgbClr val="FF0000"/>
                </a:solidFill>
              </a:rPr>
              <a:t>单机版：</a:t>
            </a:r>
            <a:r>
              <a:rPr lang="en-US" altLang="zh-CN" dirty="0">
                <a:solidFill>
                  <a:srgbClr val="FF0000"/>
                </a:solidFill>
              </a:rPr>
              <a:t>48 </a:t>
            </a:r>
            <a:r>
              <a:rPr lang="zh-CN" altLang="en-US" dirty="0">
                <a:solidFill>
                  <a:srgbClr val="FF0000"/>
                </a:solidFill>
              </a:rPr>
              <a:t>个</a:t>
            </a:r>
            <a:r>
              <a:rPr lang="en-US" altLang="zh-CN" dirty="0">
                <a:solidFill>
                  <a:srgbClr val="FF0000"/>
                </a:solidFill>
              </a:rPr>
              <a:t>CPU </a:t>
            </a:r>
            <a:r>
              <a:rPr lang="zh-CN" altLang="en-US" dirty="0">
                <a:solidFill>
                  <a:srgbClr val="FF0000"/>
                </a:solidFill>
              </a:rPr>
              <a:t>和</a:t>
            </a:r>
            <a:r>
              <a:rPr lang="en-US" altLang="zh-CN" dirty="0">
                <a:solidFill>
                  <a:srgbClr val="FF0000"/>
                </a:solidFill>
              </a:rPr>
              <a:t>8 </a:t>
            </a:r>
            <a:r>
              <a:rPr lang="zh-CN" altLang="en-US" dirty="0">
                <a:solidFill>
                  <a:srgbClr val="FF0000"/>
                </a:solidFill>
              </a:rPr>
              <a:t>块</a:t>
            </a:r>
            <a:r>
              <a:rPr lang="en-US" altLang="zh-CN" dirty="0">
                <a:solidFill>
                  <a:srgbClr val="FF0000"/>
                </a:solidFill>
              </a:rPr>
              <a:t>GPU</a:t>
            </a:r>
          </a:p>
          <a:p>
            <a:r>
              <a:rPr lang="zh-CN" altLang="en-US" dirty="0">
                <a:solidFill>
                  <a:srgbClr val="FF0000"/>
                </a:solidFill>
              </a:rPr>
              <a:t>走子速度：</a:t>
            </a:r>
            <a:r>
              <a:rPr lang="en-US" altLang="zh-CN" dirty="0">
                <a:solidFill>
                  <a:srgbClr val="FF0000"/>
                </a:solidFill>
              </a:rPr>
              <a:t>3 </a:t>
            </a:r>
            <a:r>
              <a:rPr lang="zh-CN" altLang="en-US" dirty="0">
                <a:solidFill>
                  <a:srgbClr val="FF0000"/>
                </a:solidFill>
              </a:rPr>
              <a:t>毫秒</a:t>
            </a:r>
            <a:r>
              <a:rPr lang="en-US" altLang="zh-CN" dirty="0">
                <a:solidFill>
                  <a:srgbClr val="FF0000"/>
                </a:solidFill>
              </a:rPr>
              <a:t>-2 </a:t>
            </a:r>
            <a:r>
              <a:rPr lang="zh-CN" altLang="en-US" dirty="0">
                <a:solidFill>
                  <a:srgbClr val="FF0000"/>
                </a:solidFill>
              </a:rPr>
              <a:t>微秒</a:t>
            </a:r>
          </a:p>
        </p:txBody>
      </p:sp>
    </p:spTree>
    <p:extLst>
      <p:ext uri="{BB962C8B-B14F-4D97-AF65-F5344CB8AC3E}">
        <p14:creationId xmlns:p14="http://schemas.microsoft.com/office/powerpoint/2010/main" val="2681045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A32DC-6A94-404E-A117-201A8D33A2AE}"/>
              </a:ext>
            </a:extLst>
          </p:cNvPr>
          <p:cNvSpPr>
            <a:spLocks noGrp="1"/>
          </p:cNvSpPr>
          <p:nvPr>
            <p:ph type="title"/>
          </p:nvPr>
        </p:nvSpPr>
        <p:spPr/>
        <p:txBody>
          <a:bodyPr/>
          <a:lstStyle/>
          <a:p>
            <a:r>
              <a:rPr lang="zh-CN" altLang="en-US" dirty="0"/>
              <a:t>目标检测（</a:t>
            </a:r>
            <a:r>
              <a:rPr lang="en-US" altLang="zh-CN" dirty="0"/>
              <a:t>Object Detection</a:t>
            </a:r>
            <a:r>
              <a:rPr lang="zh-CN" altLang="en-US" dirty="0"/>
              <a:t>）</a:t>
            </a:r>
          </a:p>
        </p:txBody>
      </p:sp>
      <p:pic>
        <p:nvPicPr>
          <p:cNvPr id="1026" name="Picture 2" descr="Image result for Object Detection">
            <a:extLst>
              <a:ext uri="{FF2B5EF4-FFF2-40B4-BE49-F238E27FC236}">
                <a16:creationId xmlns:a16="http://schemas.microsoft.com/office/drawing/2014/main" id="{1D6AD1AA-B4F1-408D-835A-D43BB2831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33489"/>
            <a:ext cx="7315200"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551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OCR</a:t>
            </a:r>
            <a:endParaRPr lang="zh-CN" altLang="en-US" dirty="0"/>
          </a:p>
        </p:txBody>
      </p:sp>
      <p:pic>
        <p:nvPicPr>
          <p:cNvPr id="1026" name="Picture 2" descr="Image result for cnn wild text neural">
            <a:extLst>
              <a:ext uri="{FF2B5EF4-FFF2-40B4-BE49-F238E27FC236}">
                <a16:creationId xmlns:a16="http://schemas.microsoft.com/office/drawing/2014/main" id="{39F11B98-48AD-422D-A175-463E3E28F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1600200"/>
            <a:ext cx="7362825"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100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图像生成</a:t>
            </a:r>
          </a:p>
        </p:txBody>
      </p:sp>
      <p:pic>
        <p:nvPicPr>
          <p:cNvPr id="4098" name="Picture 2" descr="https://78.media.tumblr.com/7db78e74b338d718d0fc505b494de469/tumblr_o03o2hiSRm1qav3uso1_540.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048000" y="1066800"/>
            <a:ext cx="67818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721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9800" y="1143000"/>
            <a:ext cx="7620000" cy="5067300"/>
          </a:xfrm>
          <a:prstGeom prst="rect">
            <a:avLst/>
          </a:prstGeom>
        </p:spPr>
      </p:pic>
      <p:sp>
        <p:nvSpPr>
          <p:cNvPr id="2" name="标题 1"/>
          <p:cNvSpPr>
            <a:spLocks noGrp="1"/>
          </p:cNvSpPr>
          <p:nvPr>
            <p:ph type="title"/>
          </p:nvPr>
        </p:nvSpPr>
        <p:spPr/>
        <p:txBody>
          <a:bodyPr/>
          <a:lstStyle/>
          <a:p>
            <a:r>
              <a:rPr lang="en-US" altLang="zh-CN"/>
              <a:t>Deep Dream</a:t>
            </a:r>
            <a:r>
              <a:rPr lang="zh-CN" altLang="en-US"/>
              <a:t>（图像生成）</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179" y="1143000"/>
            <a:ext cx="7630757" cy="5067300"/>
          </a:xfrm>
          <a:prstGeom prst="rect">
            <a:avLst/>
          </a:prstGeom>
        </p:spPr>
      </p:pic>
    </p:spTree>
    <p:extLst>
      <p:ext uri="{BB962C8B-B14F-4D97-AF65-F5344CB8AC3E}">
        <p14:creationId xmlns:p14="http://schemas.microsoft.com/office/powerpoint/2010/main" val="371242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画风迁移</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00" y="1371600"/>
            <a:ext cx="6533626" cy="4876800"/>
          </a:xfrm>
          <a:prstGeom prst="rect">
            <a:avLst/>
          </a:prstGeom>
        </p:spPr>
      </p:pic>
    </p:spTree>
    <p:extLst>
      <p:ext uri="{BB962C8B-B14F-4D97-AF65-F5344CB8AC3E}">
        <p14:creationId xmlns:p14="http://schemas.microsoft.com/office/powerpoint/2010/main" val="3605311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6B3EB-7B93-A8D6-7679-ED9B8EAE7820}"/>
              </a:ext>
            </a:extLst>
          </p:cNvPr>
          <p:cNvSpPr>
            <a:spLocks noGrp="1"/>
          </p:cNvSpPr>
          <p:nvPr>
            <p:ph type="title"/>
          </p:nvPr>
        </p:nvSpPr>
        <p:spPr/>
        <p:txBody>
          <a:bodyPr/>
          <a:lstStyle/>
          <a:p>
            <a:r>
              <a:rPr lang="zh-CN" altLang="en-US"/>
              <a:t>最新的进展</a:t>
            </a:r>
            <a:r>
              <a:rPr lang="en-US" altLang="zh-CN"/>
              <a:t>-</a:t>
            </a:r>
            <a:r>
              <a:rPr lang="zh-CN" altLang="en-US"/>
              <a:t>多模态技术</a:t>
            </a:r>
          </a:p>
        </p:txBody>
      </p:sp>
      <p:pic>
        <p:nvPicPr>
          <p:cNvPr id="4" name="图片 3">
            <a:extLst>
              <a:ext uri="{FF2B5EF4-FFF2-40B4-BE49-F238E27FC236}">
                <a16:creationId xmlns:a16="http://schemas.microsoft.com/office/drawing/2014/main" id="{0C60F73F-148A-3276-03C8-77A92C8E3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371600"/>
            <a:ext cx="7119938" cy="4269323"/>
          </a:xfrm>
          <a:prstGeom prst="rect">
            <a:avLst/>
          </a:prstGeom>
        </p:spPr>
      </p:pic>
      <p:sp>
        <p:nvSpPr>
          <p:cNvPr id="6" name="文本框 5">
            <a:extLst>
              <a:ext uri="{FF2B5EF4-FFF2-40B4-BE49-F238E27FC236}">
                <a16:creationId xmlns:a16="http://schemas.microsoft.com/office/drawing/2014/main" id="{562F0938-925C-D623-8505-CAD6A544BF78}"/>
              </a:ext>
            </a:extLst>
          </p:cNvPr>
          <p:cNvSpPr txBox="1"/>
          <p:nvPr/>
        </p:nvSpPr>
        <p:spPr>
          <a:xfrm>
            <a:off x="914400" y="5791050"/>
            <a:ext cx="6097772" cy="369332"/>
          </a:xfrm>
          <a:prstGeom prst="rect">
            <a:avLst/>
          </a:prstGeom>
          <a:noFill/>
        </p:spPr>
        <p:txBody>
          <a:bodyPr wrap="square">
            <a:spAutoFit/>
          </a:bodyPr>
          <a:lstStyle/>
          <a:p>
            <a:r>
              <a:rPr lang="zh-CN" altLang="en-US"/>
              <a:t>https://mp.weixin.qq.com/s/uf1xAg3e1DGDAS7tDMG-KQ</a:t>
            </a:r>
          </a:p>
        </p:txBody>
      </p:sp>
    </p:spTree>
    <p:extLst>
      <p:ext uri="{BB962C8B-B14F-4D97-AF65-F5344CB8AC3E}">
        <p14:creationId xmlns:p14="http://schemas.microsoft.com/office/powerpoint/2010/main" val="4016734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E4DE4EA-51DB-4F7A-4BB3-50EA98C696FF}"/>
              </a:ext>
            </a:extLst>
          </p:cNvPr>
          <p:cNvSpPr>
            <a:spLocks noGrp="1"/>
          </p:cNvSpPr>
          <p:nvPr>
            <p:ph type="title"/>
          </p:nvPr>
        </p:nvSpPr>
        <p:spPr/>
        <p:txBody>
          <a:bodyPr/>
          <a:lstStyle/>
          <a:p>
            <a:r>
              <a:rPr lang="zh-CN" altLang="en-US"/>
              <a:t>深度学习三驾马车</a:t>
            </a:r>
          </a:p>
        </p:txBody>
      </p:sp>
      <p:pic>
        <p:nvPicPr>
          <p:cNvPr id="2050" name="Picture 2">
            <a:extLst>
              <a:ext uri="{FF2B5EF4-FFF2-40B4-BE49-F238E27FC236}">
                <a16:creationId xmlns:a16="http://schemas.microsoft.com/office/drawing/2014/main" id="{DE50FA3D-6B3A-3381-BD07-953833A5F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1"/>
            <a:ext cx="6966857"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9050B53-0F55-43EE-16A0-570D5351DAD1}"/>
              </a:ext>
            </a:extLst>
          </p:cNvPr>
          <p:cNvSpPr txBox="1"/>
          <p:nvPr/>
        </p:nvSpPr>
        <p:spPr>
          <a:xfrm>
            <a:off x="7924800" y="2513738"/>
            <a:ext cx="4114800" cy="2862322"/>
          </a:xfrm>
          <a:prstGeom prst="rect">
            <a:avLst/>
          </a:prstGeom>
          <a:noFill/>
        </p:spPr>
        <p:txBody>
          <a:bodyPr wrap="square">
            <a:spAutoFit/>
          </a:bodyPr>
          <a:lstStyle/>
          <a:p>
            <a:r>
              <a:rPr lang="en-US" altLang="zh-CN" sz="3600" b="0" i="0">
                <a:solidFill>
                  <a:srgbClr val="222222"/>
                </a:solidFill>
                <a:effectLst/>
                <a:latin typeface="arial" panose="020B0604020202020204" pitchFamily="34" charset="0"/>
              </a:rPr>
              <a:t>Geoffrey Hinton</a:t>
            </a:r>
            <a:r>
              <a:rPr lang="zh-CN" altLang="en-US" sz="3600" b="0" i="0">
                <a:solidFill>
                  <a:srgbClr val="222222"/>
                </a:solidFill>
                <a:effectLst/>
                <a:latin typeface="arial" panose="020B0604020202020204" pitchFamily="34" charset="0"/>
              </a:rPr>
              <a:t>、</a:t>
            </a:r>
            <a:endParaRPr lang="en-US" altLang="zh-CN" sz="3600" b="0" i="0">
              <a:solidFill>
                <a:srgbClr val="222222"/>
              </a:solidFill>
              <a:effectLst/>
              <a:latin typeface="arial" panose="020B0604020202020204" pitchFamily="34" charset="0"/>
            </a:endParaRPr>
          </a:p>
          <a:p>
            <a:r>
              <a:rPr lang="en-US" altLang="zh-CN" sz="3600" b="0" i="0">
                <a:solidFill>
                  <a:srgbClr val="222222"/>
                </a:solidFill>
                <a:effectLst/>
                <a:latin typeface="arial" panose="020B0604020202020204" pitchFamily="34" charset="0"/>
              </a:rPr>
              <a:t>Yann LeCun</a:t>
            </a:r>
            <a:r>
              <a:rPr lang="zh-CN" altLang="en-US" sz="3600" b="0" i="0">
                <a:solidFill>
                  <a:srgbClr val="222222"/>
                </a:solidFill>
                <a:effectLst/>
                <a:latin typeface="arial" panose="020B0604020202020204" pitchFamily="34" charset="0"/>
              </a:rPr>
              <a:t>、</a:t>
            </a:r>
            <a:endParaRPr lang="en-US" altLang="zh-CN" sz="3600" b="0" i="0">
              <a:solidFill>
                <a:srgbClr val="222222"/>
              </a:solidFill>
              <a:effectLst/>
              <a:latin typeface="arial" panose="020B0604020202020204" pitchFamily="34" charset="0"/>
            </a:endParaRPr>
          </a:p>
          <a:p>
            <a:r>
              <a:rPr lang="en-US" altLang="zh-CN" sz="3600" b="0" i="0">
                <a:solidFill>
                  <a:srgbClr val="222222"/>
                </a:solidFill>
                <a:effectLst/>
                <a:latin typeface="arial" panose="020B0604020202020204" pitchFamily="34" charset="0"/>
              </a:rPr>
              <a:t>Yoshua Bengio</a:t>
            </a:r>
          </a:p>
          <a:p>
            <a:endParaRPr lang="en-US" altLang="zh-CN" sz="3600">
              <a:solidFill>
                <a:srgbClr val="222222"/>
              </a:solidFill>
              <a:latin typeface="arial" panose="020B0604020202020204" pitchFamily="34" charset="0"/>
            </a:endParaRPr>
          </a:p>
          <a:p>
            <a:r>
              <a:rPr lang="en-US" altLang="zh-CN" sz="3600"/>
              <a:t>2018</a:t>
            </a:r>
            <a:r>
              <a:rPr lang="zh-CN" altLang="en-US" sz="3600"/>
              <a:t>年图灵奖</a:t>
            </a:r>
          </a:p>
        </p:txBody>
      </p:sp>
    </p:spTree>
    <p:extLst>
      <p:ext uri="{BB962C8B-B14F-4D97-AF65-F5344CB8AC3E}">
        <p14:creationId xmlns:p14="http://schemas.microsoft.com/office/powerpoint/2010/main" val="803493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0016-E66D-93E6-40C7-C860BC905091}"/>
              </a:ext>
            </a:extLst>
          </p:cNvPr>
          <p:cNvSpPr>
            <a:spLocks noGrp="1"/>
          </p:cNvSpPr>
          <p:nvPr>
            <p:ph type="ctrTitle"/>
          </p:nvPr>
        </p:nvSpPr>
        <p:spPr/>
        <p:txBody>
          <a:bodyPr/>
          <a:lstStyle/>
          <a:p>
            <a:r>
              <a:rPr lang="zh-CN" altLang="en-US" sz="4400" b="1"/>
              <a:t>二、人工神经网络</a:t>
            </a:r>
          </a:p>
        </p:txBody>
      </p:sp>
      <p:sp>
        <p:nvSpPr>
          <p:cNvPr id="4" name="文本占位符 3">
            <a:extLst>
              <a:ext uri="{FF2B5EF4-FFF2-40B4-BE49-F238E27FC236}">
                <a16:creationId xmlns:a16="http://schemas.microsoft.com/office/drawing/2014/main" id="{71B4D5A7-9998-2209-F1EE-B99247521A80}"/>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60987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C305D-D9AA-CB21-87A0-C0C4535D40A8}"/>
              </a:ext>
            </a:extLst>
          </p:cNvPr>
          <p:cNvSpPr>
            <a:spLocks noGrp="1"/>
          </p:cNvSpPr>
          <p:nvPr>
            <p:ph type="title"/>
          </p:nvPr>
        </p:nvSpPr>
        <p:spPr/>
        <p:txBody>
          <a:bodyPr/>
          <a:lstStyle/>
          <a:p>
            <a:r>
              <a:rPr lang="en-US" altLang="zh-CN" sz="3200" b="0" i="0">
                <a:solidFill>
                  <a:srgbClr val="222222"/>
                </a:solidFill>
                <a:effectLst/>
                <a:latin typeface="arial" panose="020B0604020202020204" pitchFamily="34" charset="0"/>
              </a:rPr>
              <a:t>Yann LeCun</a:t>
            </a:r>
            <a:endParaRPr lang="zh-CN" altLang="en-US"/>
          </a:p>
        </p:txBody>
      </p:sp>
      <p:pic>
        <p:nvPicPr>
          <p:cNvPr id="3074" name="Picture 2">
            <a:extLst>
              <a:ext uri="{FF2B5EF4-FFF2-40B4-BE49-F238E27FC236}">
                <a16:creationId xmlns:a16="http://schemas.microsoft.com/office/drawing/2014/main" id="{8B8E4E9A-AE45-D4C6-BF52-D267C1A1F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535" y="1562100"/>
            <a:ext cx="5609465"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2EE4816-2E36-4FBC-6243-3A6E93D8F099}"/>
              </a:ext>
            </a:extLst>
          </p:cNvPr>
          <p:cNvSpPr txBox="1"/>
          <p:nvPr/>
        </p:nvSpPr>
        <p:spPr>
          <a:xfrm>
            <a:off x="6553200" y="1447800"/>
            <a:ext cx="4892842" cy="4154984"/>
          </a:xfrm>
          <a:prstGeom prst="rect">
            <a:avLst/>
          </a:prstGeom>
          <a:noFill/>
        </p:spPr>
        <p:txBody>
          <a:bodyPr wrap="square">
            <a:spAutoFit/>
          </a:bodyPr>
          <a:lstStyle/>
          <a:p>
            <a:pPr algn="just"/>
            <a:r>
              <a:rPr lang="zh-CN" altLang="en-US" sz="2400"/>
              <a:t>Yann LeCun是纽约大学教授、Facebook副总裁兼人工智能首席科学家，他也被誉为“卷积神经网络之父”。Yann LeCun的代表贡献之一是卷积神经网络。1980年代，LeCun发明了机器学习领域的基础技术之卷积神经网络，让深度学习效率更高。Yann LeCun在多伦多大学和贝尔实验室工作期间，首次将卷积神经网络用于手写数字识别。</a:t>
            </a:r>
          </a:p>
        </p:txBody>
      </p:sp>
    </p:spTree>
    <p:extLst>
      <p:ext uri="{BB962C8B-B14F-4D97-AF65-F5344CB8AC3E}">
        <p14:creationId xmlns:p14="http://schemas.microsoft.com/office/powerpoint/2010/main" val="2760451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C305D-D9AA-CB21-87A0-C0C4535D40A8}"/>
              </a:ext>
            </a:extLst>
          </p:cNvPr>
          <p:cNvSpPr>
            <a:spLocks noGrp="1"/>
          </p:cNvSpPr>
          <p:nvPr>
            <p:ph type="title"/>
          </p:nvPr>
        </p:nvSpPr>
        <p:spPr/>
        <p:txBody>
          <a:bodyPr/>
          <a:lstStyle/>
          <a:p>
            <a:r>
              <a:rPr lang="en-US" altLang="zh-CN" sz="3200" b="0" i="0">
                <a:solidFill>
                  <a:srgbClr val="222222"/>
                </a:solidFill>
                <a:effectLst/>
                <a:latin typeface="arial" panose="020B0604020202020204" pitchFamily="34" charset="0"/>
              </a:rPr>
              <a:t>Geoffrey Hinton</a:t>
            </a:r>
            <a:endParaRPr lang="zh-CN" altLang="en-US"/>
          </a:p>
        </p:txBody>
      </p:sp>
      <p:sp>
        <p:nvSpPr>
          <p:cNvPr id="4" name="文本框 3">
            <a:extLst>
              <a:ext uri="{FF2B5EF4-FFF2-40B4-BE49-F238E27FC236}">
                <a16:creationId xmlns:a16="http://schemas.microsoft.com/office/drawing/2014/main" id="{92EE4816-2E36-4FBC-6243-3A6E93D8F099}"/>
              </a:ext>
            </a:extLst>
          </p:cNvPr>
          <p:cNvSpPr txBox="1"/>
          <p:nvPr/>
        </p:nvSpPr>
        <p:spPr>
          <a:xfrm>
            <a:off x="6553200" y="1447800"/>
            <a:ext cx="4892842" cy="4524315"/>
          </a:xfrm>
          <a:prstGeom prst="rect">
            <a:avLst/>
          </a:prstGeom>
          <a:noFill/>
        </p:spPr>
        <p:txBody>
          <a:bodyPr wrap="square">
            <a:spAutoFit/>
          </a:bodyPr>
          <a:lstStyle/>
          <a:p>
            <a:pPr algn="just"/>
            <a:r>
              <a:rPr lang="en-US" altLang="zh-CN" sz="2400"/>
              <a:t>Geoffrey Hinton</a:t>
            </a:r>
            <a:r>
              <a:rPr lang="zh-CN" altLang="en-US" sz="2400"/>
              <a:t>是谷歌副总裁兼工程研究员、</a:t>
            </a:r>
            <a:r>
              <a:rPr lang="en-US" altLang="zh-CN" sz="2400"/>
              <a:t>Vector</a:t>
            </a:r>
            <a:r>
              <a:rPr lang="zh-CN" altLang="en-US" sz="2400"/>
              <a:t>研究所首席科学顾问、多伦多大学名誉教授。他最重要的贡献包括反向传播的论文和</a:t>
            </a:r>
            <a:r>
              <a:rPr lang="en-US" altLang="zh-CN" sz="2400"/>
              <a:t>2012</a:t>
            </a:r>
            <a:r>
              <a:rPr lang="zh-CN" altLang="en-US" sz="2400"/>
              <a:t>年对卷积神经网络的改进。</a:t>
            </a:r>
            <a:r>
              <a:rPr lang="en-US" altLang="zh-CN" sz="2400"/>
              <a:t>Hinton</a:t>
            </a:r>
            <a:r>
              <a:rPr lang="zh-CN" altLang="en-US" sz="2400"/>
              <a:t>和他的学生</a:t>
            </a:r>
            <a:r>
              <a:rPr lang="en-US" altLang="zh-CN" sz="2400"/>
              <a:t>Alex Krizhevsky</a:t>
            </a:r>
            <a:r>
              <a:rPr lang="zh-CN" altLang="en-US" sz="2400"/>
              <a:t>以及</a:t>
            </a:r>
            <a:r>
              <a:rPr lang="en-US" altLang="zh-CN" sz="2400"/>
              <a:t>Ilya Sutskever </a:t>
            </a:r>
            <a:r>
              <a:rPr lang="zh-CN" altLang="en-US" sz="2400"/>
              <a:t>通过</a:t>
            </a:r>
            <a:r>
              <a:rPr lang="en-US" altLang="zh-CN" sz="2400"/>
              <a:t>Rectified Linear Neurons</a:t>
            </a:r>
            <a:r>
              <a:rPr lang="zh-CN" altLang="en-US" sz="2400"/>
              <a:t>和</a:t>
            </a:r>
            <a:r>
              <a:rPr lang="en-US" altLang="zh-CN" sz="2400"/>
              <a:t>Dropout Regularization</a:t>
            </a:r>
            <a:r>
              <a:rPr lang="zh-CN" altLang="en-US" sz="2400"/>
              <a:t>改进了卷积神经网络，并在著名的</a:t>
            </a:r>
            <a:r>
              <a:rPr lang="en-US" altLang="zh-CN" sz="2400"/>
              <a:t>ImageNet</a:t>
            </a:r>
            <a:r>
              <a:rPr lang="zh-CN" altLang="en-US" sz="2400"/>
              <a:t>评测中取得了很好的成绩，在计算机视觉领域掀起一场革命。</a:t>
            </a:r>
          </a:p>
        </p:txBody>
      </p:sp>
      <p:pic>
        <p:nvPicPr>
          <p:cNvPr id="4098" name="Picture 2">
            <a:extLst>
              <a:ext uri="{FF2B5EF4-FFF2-40B4-BE49-F238E27FC236}">
                <a16:creationId xmlns:a16="http://schemas.microsoft.com/office/drawing/2014/main" id="{3C4A1717-4234-BAF3-0859-00394AE12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002" y="1725067"/>
            <a:ext cx="5119799" cy="340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125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C305D-D9AA-CB21-87A0-C0C4535D40A8}"/>
              </a:ext>
            </a:extLst>
          </p:cNvPr>
          <p:cNvSpPr>
            <a:spLocks noGrp="1"/>
          </p:cNvSpPr>
          <p:nvPr>
            <p:ph type="title"/>
          </p:nvPr>
        </p:nvSpPr>
        <p:spPr/>
        <p:txBody>
          <a:bodyPr/>
          <a:lstStyle/>
          <a:p>
            <a:r>
              <a:rPr lang="en-US" altLang="zh-CN"/>
              <a:t>Yoshua Bengio</a:t>
            </a:r>
            <a:endParaRPr lang="zh-CN" altLang="en-US"/>
          </a:p>
        </p:txBody>
      </p:sp>
      <p:pic>
        <p:nvPicPr>
          <p:cNvPr id="5122" name="Picture 2">
            <a:extLst>
              <a:ext uri="{FF2B5EF4-FFF2-40B4-BE49-F238E27FC236}">
                <a16:creationId xmlns:a16="http://schemas.microsoft.com/office/drawing/2014/main" id="{6A64E3FA-27DD-E1D2-F2EC-9764E0D9D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85937"/>
            <a:ext cx="5031388" cy="32861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5C65519-8A6F-CF2F-15FF-DA724463DC39}"/>
              </a:ext>
            </a:extLst>
          </p:cNvPr>
          <p:cNvSpPr txBox="1"/>
          <p:nvPr/>
        </p:nvSpPr>
        <p:spPr>
          <a:xfrm>
            <a:off x="6019800" y="1219200"/>
            <a:ext cx="6093994" cy="4893647"/>
          </a:xfrm>
          <a:prstGeom prst="rect">
            <a:avLst/>
          </a:prstGeom>
          <a:noFill/>
        </p:spPr>
        <p:txBody>
          <a:bodyPr wrap="square">
            <a:spAutoFit/>
          </a:bodyPr>
          <a:lstStyle/>
          <a:p>
            <a:r>
              <a:rPr lang="zh-CN" altLang="en-US" sz="2400"/>
              <a:t>Yoshua Bengio</a:t>
            </a:r>
          </a:p>
          <a:p>
            <a:r>
              <a:rPr lang="zh-CN" altLang="en-US" sz="2400"/>
              <a:t>Bengio是蒙特利尔大学教授，也是魁北克人工智能研究所Mila的科学主任。</a:t>
            </a:r>
          </a:p>
          <a:p>
            <a:r>
              <a:rPr lang="zh-CN" altLang="en-US" sz="2400"/>
              <a:t>Yoshua Bengio的贡献主要是他在1990年代发明的序列概率模型，该理论将神经网络和概率模型结合，成功用新技术识别手写的支票，而现代深度学习技术中的语音识别也是在此基础上进行扩展。</a:t>
            </a:r>
          </a:p>
          <a:p>
            <a:r>
              <a:rPr lang="zh-CN" altLang="en-US" sz="2400"/>
              <a:t>此外Bengio发表的论文“A Neural Probabilistic Language Model”，使用了高维词向量来表征自然语言。他的团队还引入了注意力机制，让机器翻译获得技术突破，成为深度学习处理序列的重要技术。</a:t>
            </a:r>
          </a:p>
        </p:txBody>
      </p:sp>
    </p:spTree>
    <p:extLst>
      <p:ext uri="{BB962C8B-B14F-4D97-AF65-F5344CB8AC3E}">
        <p14:creationId xmlns:p14="http://schemas.microsoft.com/office/powerpoint/2010/main" val="26955659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4063C-D43B-F1FE-1160-0C5D56084261}"/>
              </a:ext>
            </a:extLst>
          </p:cNvPr>
          <p:cNvSpPr>
            <a:spLocks noGrp="1"/>
          </p:cNvSpPr>
          <p:nvPr>
            <p:ph type="title"/>
          </p:nvPr>
        </p:nvSpPr>
        <p:spPr/>
        <p:txBody>
          <a:bodyPr/>
          <a:lstStyle/>
          <a:p>
            <a:r>
              <a:rPr lang="en-US" altLang="zh-CN"/>
              <a:t>Li Fei-Fei</a:t>
            </a:r>
            <a:endParaRPr lang="zh-CN" altLang="en-US"/>
          </a:p>
        </p:txBody>
      </p:sp>
      <p:pic>
        <p:nvPicPr>
          <p:cNvPr id="6146" name="Picture 2">
            <a:extLst>
              <a:ext uri="{FF2B5EF4-FFF2-40B4-BE49-F238E27FC236}">
                <a16:creationId xmlns:a16="http://schemas.microsoft.com/office/drawing/2014/main" id="{FEB0F0E4-7DE5-9194-5BC1-516BD354EB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676400"/>
            <a:ext cx="4475162" cy="422019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296F567-C0B2-B95F-175A-0BBD92D74597}"/>
              </a:ext>
            </a:extLst>
          </p:cNvPr>
          <p:cNvSpPr txBox="1"/>
          <p:nvPr/>
        </p:nvSpPr>
        <p:spPr>
          <a:xfrm>
            <a:off x="6120063" y="1524000"/>
            <a:ext cx="5638800" cy="3416320"/>
          </a:xfrm>
          <a:prstGeom prst="rect">
            <a:avLst/>
          </a:prstGeom>
          <a:noFill/>
        </p:spPr>
        <p:txBody>
          <a:bodyPr wrap="square">
            <a:spAutoFit/>
          </a:bodyPr>
          <a:lstStyle/>
          <a:p>
            <a:pPr algn="just"/>
            <a:r>
              <a:rPr lang="zh-CN" altLang="en-US" sz="2400"/>
              <a:t>李飞飞，女，1976年出生于中国北京，美国国家工程院院士、美国国家医学院院士、美国艺术与科学院院士，美国斯坦福大学首位红杉讲席教授 ，以人为本人工智能研究院（HAI）院长，AI4ALL联合创始人及主席，Twitter公司董事会独立董事</a:t>
            </a:r>
            <a:r>
              <a:rPr lang="en-US" altLang="zh-CN" sz="2400"/>
              <a:t>.</a:t>
            </a:r>
          </a:p>
          <a:p>
            <a:pPr algn="just"/>
            <a:endParaRPr lang="en-US" altLang="zh-CN" sz="2400"/>
          </a:p>
          <a:p>
            <a:pPr algn="just"/>
            <a:r>
              <a:rPr lang="en-US" altLang="zh-CN" sz="2400"/>
              <a:t>ImageNet</a:t>
            </a:r>
            <a:r>
              <a:rPr lang="zh-CN" altLang="en-US" sz="2400"/>
              <a:t>数据集</a:t>
            </a:r>
          </a:p>
        </p:txBody>
      </p:sp>
    </p:spTree>
    <p:extLst>
      <p:ext uri="{BB962C8B-B14F-4D97-AF65-F5344CB8AC3E}">
        <p14:creationId xmlns:p14="http://schemas.microsoft.com/office/powerpoint/2010/main" val="3447618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D2760-0574-637C-F4C7-2B4ADE5B54C2}"/>
              </a:ext>
            </a:extLst>
          </p:cNvPr>
          <p:cNvSpPr>
            <a:spLocks noGrp="1"/>
          </p:cNvSpPr>
          <p:nvPr>
            <p:ph type="title"/>
          </p:nvPr>
        </p:nvSpPr>
        <p:spPr/>
        <p:txBody>
          <a:bodyPr/>
          <a:lstStyle/>
          <a:p>
            <a:r>
              <a:rPr lang="zh-CN" altLang="en-US"/>
              <a:t>何凯明</a:t>
            </a:r>
          </a:p>
        </p:txBody>
      </p:sp>
      <p:pic>
        <p:nvPicPr>
          <p:cNvPr id="8194" name="Picture 2" descr="何恺明">
            <a:extLst>
              <a:ext uri="{FF2B5EF4-FFF2-40B4-BE49-F238E27FC236}">
                <a16:creationId xmlns:a16="http://schemas.microsoft.com/office/drawing/2014/main" id="{4A91E950-DA05-8961-187F-301AE1321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1600"/>
            <a:ext cx="3430429"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EE6A457-EA64-1E39-9765-07D3ED951ED1}"/>
              </a:ext>
            </a:extLst>
          </p:cNvPr>
          <p:cNvSpPr txBox="1"/>
          <p:nvPr/>
        </p:nvSpPr>
        <p:spPr>
          <a:xfrm>
            <a:off x="5791200" y="1524000"/>
            <a:ext cx="6093994" cy="3539430"/>
          </a:xfrm>
          <a:prstGeom prst="rect">
            <a:avLst/>
          </a:prstGeom>
          <a:noFill/>
        </p:spPr>
        <p:txBody>
          <a:bodyPr wrap="square">
            <a:spAutoFit/>
          </a:bodyPr>
          <a:lstStyle/>
          <a:p>
            <a:pPr algn="just"/>
            <a:r>
              <a:rPr lang="zh-CN" altLang="en-US" sz="2800"/>
              <a:t>何恺明，本科就读于清华大学，博士毕业于香港中文大学多媒体实验室。 </a:t>
            </a:r>
          </a:p>
          <a:p>
            <a:pPr algn="just"/>
            <a:r>
              <a:rPr lang="zh-CN" altLang="en-US" sz="2800"/>
              <a:t>2011年加入微软亚洲研究院（MSRA）工作，主要研究计算机视觉和深度学习。2016年，加入Facebook AI Research（FAIR）担任研究科学家。</a:t>
            </a:r>
            <a:endParaRPr lang="en-US" altLang="zh-CN" sz="2800"/>
          </a:p>
          <a:p>
            <a:pPr algn="just"/>
            <a:endParaRPr lang="en-US" altLang="zh-CN" sz="2800"/>
          </a:p>
          <a:p>
            <a:pPr algn="just"/>
            <a:r>
              <a:rPr lang="en-US" altLang="zh-CN" sz="2800"/>
              <a:t>ResNet</a:t>
            </a:r>
            <a:r>
              <a:rPr lang="zh-CN" altLang="en-US" sz="2800"/>
              <a:t>的发明者</a:t>
            </a:r>
          </a:p>
        </p:txBody>
      </p:sp>
    </p:spTree>
    <p:extLst>
      <p:ext uri="{BB962C8B-B14F-4D97-AF65-F5344CB8AC3E}">
        <p14:creationId xmlns:p14="http://schemas.microsoft.com/office/powerpoint/2010/main" val="26399870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89956-D9B9-2D06-F5CD-4A67F3F68CE4}"/>
              </a:ext>
            </a:extLst>
          </p:cNvPr>
          <p:cNvSpPr>
            <a:spLocks noGrp="1"/>
          </p:cNvSpPr>
          <p:nvPr>
            <p:ph type="title"/>
          </p:nvPr>
        </p:nvSpPr>
        <p:spPr/>
        <p:txBody>
          <a:bodyPr/>
          <a:lstStyle/>
          <a:p>
            <a:r>
              <a:rPr lang="zh-CN" altLang="en-US"/>
              <a:t>王海峰</a:t>
            </a:r>
          </a:p>
        </p:txBody>
      </p:sp>
      <p:pic>
        <p:nvPicPr>
          <p:cNvPr id="7170" name="Picture 2">
            <a:extLst>
              <a:ext uri="{FF2B5EF4-FFF2-40B4-BE49-F238E27FC236}">
                <a16:creationId xmlns:a16="http://schemas.microsoft.com/office/drawing/2014/main" id="{3133C7FF-7A36-38C5-AF2A-7D69EC6AF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295400"/>
            <a:ext cx="3276600" cy="49149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213B684-66FF-C097-0C5B-CF9C907A3246}"/>
              </a:ext>
            </a:extLst>
          </p:cNvPr>
          <p:cNvSpPr txBox="1"/>
          <p:nvPr/>
        </p:nvSpPr>
        <p:spPr>
          <a:xfrm>
            <a:off x="5867400" y="1752600"/>
            <a:ext cx="6093994" cy="3108543"/>
          </a:xfrm>
          <a:prstGeom prst="rect">
            <a:avLst/>
          </a:prstGeom>
          <a:noFill/>
        </p:spPr>
        <p:txBody>
          <a:bodyPr wrap="square">
            <a:spAutoFit/>
          </a:bodyPr>
          <a:lstStyle/>
          <a:p>
            <a:r>
              <a:rPr lang="zh-CN" altLang="en-US" sz="2800"/>
              <a:t>王海峰，</a:t>
            </a:r>
            <a:r>
              <a:rPr lang="en-US" altLang="zh-CN" sz="2800"/>
              <a:t>1971</a:t>
            </a:r>
            <a:r>
              <a:rPr lang="zh-CN" altLang="en-US" sz="2800"/>
              <a:t>年生，博士，现任百度首席技术官（CTO），深度学习技术及应用国家工程研究中心主任。</a:t>
            </a:r>
          </a:p>
          <a:p>
            <a:r>
              <a:rPr lang="zh-CN" altLang="en-US" sz="2800"/>
              <a:t>王海峰博士先后创建和发展了自然语言处理、知识图谱、语音、图像、机器学习和深度学习等百度人工智能技术方向</a:t>
            </a:r>
          </a:p>
        </p:txBody>
      </p:sp>
    </p:spTree>
    <p:extLst>
      <p:ext uri="{BB962C8B-B14F-4D97-AF65-F5344CB8AC3E}">
        <p14:creationId xmlns:p14="http://schemas.microsoft.com/office/powerpoint/2010/main" val="4004188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idx="1"/>
          </p:nvPr>
        </p:nvSpPr>
        <p:spPr/>
        <p:txBody>
          <a:bodyPr/>
          <a:lstStyle/>
          <a:p>
            <a:r>
              <a:rPr lang="zh-CN" altLang="en-US"/>
              <a:t>将神经元抽象成一个数学模型</a:t>
            </a:r>
            <a:endParaRPr lang="en-US" altLang="zh-CN"/>
          </a:p>
          <a:p>
            <a:r>
              <a:rPr lang="zh-CN" altLang="en-US"/>
              <a:t>人工神经网络</a:t>
            </a:r>
            <a:r>
              <a:rPr lang="zh-CN" altLang="en-US" dirty="0"/>
              <a:t>主要由大量的神经元以及它们之间的有向连接</a:t>
            </a:r>
            <a:r>
              <a:rPr lang="zh-CN" altLang="en-US"/>
              <a:t>构成。</a:t>
            </a:r>
            <a:endParaRPr lang="en-US" altLang="zh-CN" dirty="0"/>
          </a:p>
          <a:p>
            <a:endParaRPr lang="zh-CN" altLang="en-US" dirty="0"/>
          </a:p>
        </p:txBody>
      </p:sp>
    </p:spTree>
    <p:extLst>
      <p:ext uri="{BB962C8B-B14F-4D97-AF65-F5344CB8AC3E}">
        <p14:creationId xmlns:p14="http://schemas.microsoft.com/office/powerpoint/2010/main" val="1496855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3.5"/>
</p:tagLst>
</file>

<file path=ppt/tags/tag2.xml><?xml version="1.0" encoding="utf-8"?>
<p:tagLst xmlns:a="http://schemas.openxmlformats.org/drawingml/2006/main" xmlns:r="http://schemas.openxmlformats.org/officeDocument/2006/relationships" xmlns:p="http://schemas.openxmlformats.org/presentationml/2006/main">
  <p:tag name="TIMING" val="|103.5"/>
</p:tagLst>
</file>

<file path=ppt/tags/tag3.xml><?xml version="1.0" encoding="utf-8"?>
<p:tagLst xmlns:a="http://schemas.openxmlformats.org/drawingml/2006/main" xmlns:r="http://schemas.openxmlformats.org/officeDocument/2006/relationships" xmlns:p="http://schemas.openxmlformats.org/presentationml/2006/main">
  <p:tag name="TIMING" val="|38|6.5|9.5|5.3|0.8|2.6|2.1"/>
</p:tagLst>
</file>

<file path=ppt/tags/tag4.xml><?xml version="1.0" encoding="utf-8"?>
<p:tagLst xmlns:a="http://schemas.openxmlformats.org/drawingml/2006/main" xmlns:r="http://schemas.openxmlformats.org/officeDocument/2006/relationships" xmlns:p="http://schemas.openxmlformats.org/presentationml/2006/main">
  <p:tag name="TIMING" val="|52.7|55"/>
</p:tagLst>
</file>

<file path=ppt/tags/tag5.xml><?xml version="1.0" encoding="utf-8"?>
<p:tagLst xmlns:a="http://schemas.openxmlformats.org/drawingml/2006/main" xmlns:r="http://schemas.openxmlformats.org/officeDocument/2006/relationships" xmlns:p="http://schemas.openxmlformats.org/presentationml/2006/main">
  <p:tag name="TIMING" val="|5.6|22|149.9|0.8"/>
</p:tagLst>
</file>

<file path=ppt/tags/tag6.xml><?xml version="1.0" encoding="utf-8"?>
<p:tagLst xmlns:a="http://schemas.openxmlformats.org/drawingml/2006/main" xmlns:r="http://schemas.openxmlformats.org/officeDocument/2006/relationships" xmlns:p="http://schemas.openxmlformats.org/presentationml/2006/main">
  <p:tag name="TIMING" val="|85.8"/>
</p:tagLst>
</file>

<file path=ppt/tags/tag7.xml><?xml version="1.0" encoding="utf-8"?>
<p:tagLst xmlns:a="http://schemas.openxmlformats.org/drawingml/2006/main" xmlns:r="http://schemas.openxmlformats.org/officeDocument/2006/relationships" xmlns:p="http://schemas.openxmlformats.org/presentationml/2006/main">
  <p:tag name="TIMING" val="|16.9"/>
</p:tagLst>
</file>

<file path=ppt/tags/tag8.xml><?xml version="1.0" encoding="utf-8"?>
<p:tagLst xmlns:a="http://schemas.openxmlformats.org/drawingml/2006/main" xmlns:r="http://schemas.openxmlformats.org/officeDocument/2006/relationships" xmlns:p="http://schemas.openxmlformats.org/presentationml/2006/main">
  <p:tag name="TIMING" val="|21.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6EB9692D-8045-443B-AEB9-012519818B04}" vid="{967F5D7D-80AE-461F-85CA-6AF28F3118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19160</TotalTime>
  <Words>2954</Words>
  <Application>Microsoft Office PowerPoint</Application>
  <PresentationFormat>宽屏</PresentationFormat>
  <Paragraphs>319</Paragraphs>
  <Slides>85</Slides>
  <Notes>19</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8" baseType="lpstr">
      <vt:lpstr>STIX Two Math</vt:lpstr>
      <vt:lpstr>华文楷体</vt:lpstr>
      <vt:lpstr>arial</vt:lpstr>
      <vt:lpstr>arial</vt:lpstr>
      <vt:lpstr>Calibri</vt:lpstr>
      <vt:lpstr>Cambria</vt:lpstr>
      <vt:lpstr>Cambria Math</vt:lpstr>
      <vt:lpstr>Helvetica</vt:lpstr>
      <vt:lpstr>Times New Roman</vt:lpstr>
      <vt:lpstr>Wingdings</vt:lpstr>
      <vt:lpstr>Wingdings 3</vt:lpstr>
      <vt:lpstr>my</vt:lpstr>
      <vt:lpstr>方程式</vt:lpstr>
      <vt:lpstr>神经网络与深度学习</vt:lpstr>
      <vt:lpstr>PowerPoint 演示文稿</vt:lpstr>
      <vt:lpstr>PowerPoint 演示文稿</vt:lpstr>
      <vt:lpstr>一、智能体的生理结构</vt:lpstr>
      <vt:lpstr>人类的智能是数学公式吗？</vt:lpstr>
      <vt:lpstr>生物神经元</vt:lpstr>
      <vt:lpstr>神经元的相互连接</vt:lpstr>
      <vt:lpstr>二、人工神经网络</vt:lpstr>
      <vt:lpstr>人工神经网络</vt:lpstr>
      <vt:lpstr>人工神经元</vt:lpstr>
      <vt:lpstr>神经元的数学模型</vt:lpstr>
      <vt:lpstr>人工神经网络</vt:lpstr>
      <vt:lpstr>常见激活函数</vt:lpstr>
      <vt:lpstr>常见激活函数</vt:lpstr>
      <vt:lpstr>常见激活函数</vt:lpstr>
      <vt:lpstr>常见激活函数及其导数</vt:lpstr>
      <vt:lpstr>人工神经网络</vt:lpstr>
      <vt:lpstr>人工神经网络</vt:lpstr>
      <vt:lpstr>网络结构</vt:lpstr>
      <vt:lpstr>前馈神经网络</vt:lpstr>
      <vt:lpstr>网络结构</vt:lpstr>
      <vt:lpstr>前馈网络</vt:lpstr>
      <vt:lpstr>信息传递过程</vt:lpstr>
      <vt:lpstr>信息传递过程</vt:lpstr>
      <vt:lpstr>深层前馈神经网络</vt:lpstr>
      <vt:lpstr>通用近似定理</vt:lpstr>
      <vt:lpstr>应用到机器学习</vt:lpstr>
      <vt:lpstr>4层的2分类前馈神经网络</vt:lpstr>
      <vt:lpstr>应用到机器学习</vt:lpstr>
      <vt:lpstr>参数学习</vt:lpstr>
      <vt:lpstr>应用到机器学习</vt:lpstr>
      <vt:lpstr>参数学习</vt:lpstr>
      <vt:lpstr>梯度下降</vt:lpstr>
      <vt:lpstr>如何计算梯度？</vt:lpstr>
      <vt:lpstr>链式法则</vt:lpstr>
      <vt:lpstr>反向传播算法</vt:lpstr>
      <vt:lpstr>计算</vt:lpstr>
      <vt:lpstr>反向传播算法</vt:lpstr>
      <vt:lpstr>随机梯度下降法</vt:lpstr>
      <vt:lpstr> 随机梯度下降法</vt:lpstr>
      <vt:lpstr>卷积神经网络</vt:lpstr>
      <vt:lpstr>全连接前馈神经网络</vt:lpstr>
      <vt:lpstr>卷积神经网络</vt:lpstr>
      <vt:lpstr>卷积</vt:lpstr>
      <vt:lpstr>卷积</vt:lpstr>
      <vt:lpstr>卷积扩展</vt:lpstr>
      <vt:lpstr>两维卷积</vt:lpstr>
      <vt:lpstr>卷积作为特征提取器</vt:lpstr>
      <vt:lpstr>二维卷积</vt:lpstr>
      <vt:lpstr>卷积神经网络</vt:lpstr>
      <vt:lpstr>多个卷积核</vt:lpstr>
      <vt:lpstr>卷积层的映射关系</vt:lpstr>
      <vt:lpstr>PowerPoint 演示文稿</vt:lpstr>
      <vt:lpstr>卷积层</vt:lpstr>
      <vt:lpstr>汇聚层</vt:lpstr>
      <vt:lpstr>卷积网络结构</vt:lpstr>
      <vt:lpstr>表示学习</vt:lpstr>
      <vt:lpstr>表示学习</vt:lpstr>
      <vt:lpstr>典型的卷积网络</vt:lpstr>
      <vt:lpstr>LeNet-5</vt:lpstr>
      <vt:lpstr>Large Scale Visual Recognition Challenge（ ILSVRC ）</vt:lpstr>
      <vt:lpstr>AlexNet</vt:lpstr>
      <vt:lpstr>VGG网络</vt:lpstr>
      <vt:lpstr>Inception网络</vt:lpstr>
      <vt:lpstr>Inception模块 v1</vt:lpstr>
      <vt:lpstr>Inception模块 v3</vt:lpstr>
      <vt:lpstr>残差网络</vt:lpstr>
      <vt:lpstr>残差单元</vt:lpstr>
      <vt:lpstr>ResNet</vt:lpstr>
      <vt:lpstr>CNN 可视化：滤波器</vt:lpstr>
      <vt:lpstr>卷积神经网络的应用</vt:lpstr>
      <vt:lpstr>AlphaGo</vt:lpstr>
      <vt:lpstr>目标检测（Object Detection）</vt:lpstr>
      <vt:lpstr>OCR</vt:lpstr>
      <vt:lpstr>图像生成</vt:lpstr>
      <vt:lpstr>Deep Dream（图像生成）</vt:lpstr>
      <vt:lpstr>画风迁移</vt:lpstr>
      <vt:lpstr>最新的进展-多模态技术</vt:lpstr>
      <vt:lpstr>深度学习三驾马车</vt:lpstr>
      <vt:lpstr>Yann LeCun</vt:lpstr>
      <vt:lpstr>Geoffrey Hinton</vt:lpstr>
      <vt:lpstr>Yoshua Bengio</vt:lpstr>
      <vt:lpstr>Li Fei-Fei</vt:lpstr>
      <vt:lpstr>何凯明</vt:lpstr>
      <vt:lpstr>王海峰</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张 春越</cp:lastModifiedBy>
  <cp:revision>1932</cp:revision>
  <dcterms:created xsi:type="dcterms:W3CDTF">2009-03-19T21:17:53Z</dcterms:created>
  <dcterms:modified xsi:type="dcterms:W3CDTF">2022-10-19T11:28:38Z</dcterms:modified>
</cp:coreProperties>
</file>